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5"/>
  </p:notesMasterIdLst>
  <p:sldIdLst>
    <p:sldId id="263" r:id="rId2"/>
    <p:sldId id="256" r:id="rId3"/>
    <p:sldId id="269" r:id="rId4"/>
    <p:sldId id="284" r:id="rId5"/>
    <p:sldId id="285" r:id="rId6"/>
    <p:sldId id="267" r:id="rId7"/>
    <p:sldId id="266" r:id="rId8"/>
    <p:sldId id="262" r:id="rId9"/>
    <p:sldId id="270" r:id="rId10"/>
    <p:sldId id="271" r:id="rId11"/>
    <p:sldId id="272" r:id="rId12"/>
    <p:sldId id="286" r:id="rId13"/>
    <p:sldId id="281" r:id="rId14"/>
    <p:sldId id="287" r:id="rId15"/>
    <p:sldId id="265" r:id="rId16"/>
    <p:sldId id="264" r:id="rId17"/>
    <p:sldId id="288" r:id="rId18"/>
    <p:sldId id="289" r:id="rId19"/>
    <p:sldId id="290" r:id="rId20"/>
    <p:sldId id="291" r:id="rId21"/>
    <p:sldId id="294" r:id="rId22"/>
    <p:sldId id="292" r:id="rId23"/>
    <p:sldId id="293" r:id="rId24"/>
    <p:sldId id="268" r:id="rId25"/>
    <p:sldId id="257" r:id="rId26"/>
    <p:sldId id="295" r:id="rId27"/>
    <p:sldId id="279" r:id="rId28"/>
    <p:sldId id="275" r:id="rId29"/>
    <p:sldId id="274" r:id="rId30"/>
    <p:sldId id="296" r:id="rId31"/>
    <p:sldId id="277" r:id="rId32"/>
    <p:sldId id="260" r:id="rId33"/>
    <p:sldId id="261" r:id="rId3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4" autoAdjust="0"/>
    <p:restoredTop sz="79666" autoAdjust="0"/>
  </p:normalViewPr>
  <p:slideViewPr>
    <p:cSldViewPr snapToGrid="0" snapToObjects="1">
      <p:cViewPr varScale="1">
        <p:scale>
          <a:sx n="92" d="100"/>
          <a:sy n="92" d="100"/>
        </p:scale>
        <p:origin x="-384"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interSettings" Target="printerSettings/printerSettings1.bin"/><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image12.gif>
</file>

<file path=ppt/media/image13.jpeg>
</file>

<file path=ppt/media/image15.jpg>
</file>

<file path=ppt/media/image3.jpeg>
</file>

<file path=ppt/media/image4.jpg>
</file>

<file path=ppt/media/image5.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C548772-289A-AB49-BA3C-ED36687DB88E}" type="datetimeFigureOut">
              <a:rPr lang="en-US" smtClean="0"/>
              <a:t>24/05/16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02558EE-CC9C-5F4E-931D-D6FD2973421B}" type="slidenum">
              <a:rPr lang="en-US" smtClean="0"/>
              <a:t>‹#›</a:t>
            </a:fld>
            <a:endParaRPr lang="en-US"/>
          </a:p>
        </p:txBody>
      </p:sp>
    </p:spTree>
    <p:extLst>
      <p:ext uri="{BB962C8B-B14F-4D97-AF65-F5344CB8AC3E}">
        <p14:creationId xmlns:p14="http://schemas.microsoft.com/office/powerpoint/2010/main" val="200465964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Enormous amount of information – the problem just got much more complex</a:t>
            </a:r>
          </a:p>
          <a:p>
            <a:r>
              <a:rPr lang="en-US" dirty="0" smtClean="0"/>
              <a:t>Gould</a:t>
            </a:r>
            <a:r>
              <a:rPr lang="en-US" baseline="0" dirty="0" smtClean="0"/>
              <a:t> and </a:t>
            </a:r>
            <a:r>
              <a:rPr lang="en-US" baseline="0" dirty="0" err="1" smtClean="0"/>
              <a:t>Lewontin</a:t>
            </a:r>
            <a:r>
              <a:rPr lang="en-US" baseline="0" dirty="0" smtClean="0"/>
              <a:t>: Long been a question of what the purpose of different features are</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evolutionary biology, a spandrel is a phenotypic characteristic that is a byproduct of the evolution of some other characteristic, rather than a direct product of adaptive selection.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2</a:t>
            </a:fld>
            <a:endParaRPr lang="en-US"/>
          </a:p>
        </p:txBody>
      </p:sp>
    </p:spTree>
    <p:extLst>
      <p:ext uri="{BB962C8B-B14F-4D97-AF65-F5344CB8AC3E}">
        <p14:creationId xmlns:p14="http://schemas.microsoft.com/office/powerpoint/2010/main" val="28361740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tiny perturbation of a DNA sequence leads to contribution of disease decades into the future</a:t>
            </a:r>
          </a:p>
          <a:p>
            <a:r>
              <a:rPr lang="en-US" baseline="0" dirty="0" smtClean="0"/>
              <a:t>Posing how this happens in deterministic terms is extremely hard</a:t>
            </a:r>
          </a:p>
          <a:p>
            <a:r>
              <a:rPr lang="en-US" baseline="0" dirty="0" smtClean="0"/>
              <a:t>How do you know which is the causal variant?</a:t>
            </a:r>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4</a:t>
            </a:fld>
            <a:endParaRPr lang="en-US"/>
          </a:p>
        </p:txBody>
      </p:sp>
    </p:spTree>
    <p:extLst>
      <p:ext uri="{BB962C8B-B14F-4D97-AF65-F5344CB8AC3E}">
        <p14:creationId xmlns:p14="http://schemas.microsoft.com/office/powerpoint/2010/main" val="1622743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aseline="0" dirty="0" smtClean="0"/>
              <a:t>Genic features</a:t>
            </a:r>
          </a:p>
          <a:p>
            <a:pPr marL="0" indent="0">
              <a:buFontTx/>
              <a:buNone/>
            </a:pPr>
            <a:r>
              <a:rPr lang="en-US" baseline="0" dirty="0" smtClean="0"/>
              <a:t>Annotations</a:t>
            </a:r>
          </a:p>
          <a:p>
            <a:pPr marL="171450" indent="-171450">
              <a:buFontTx/>
              <a:buChar char="-"/>
            </a:pPr>
            <a:r>
              <a:rPr lang="en-US" baseline="0" dirty="0" smtClean="0"/>
              <a:t>SNPs that have previously been identified in GWAS</a:t>
            </a:r>
          </a:p>
          <a:p>
            <a:pPr marL="171450" indent="-171450">
              <a:buFontTx/>
              <a:buChar char="-"/>
            </a:pPr>
            <a:r>
              <a:rPr lang="en-US" baseline="0" dirty="0" smtClean="0"/>
              <a:t>Reported mRNA</a:t>
            </a:r>
          </a:p>
          <a:p>
            <a:pPr marL="171450" indent="-171450">
              <a:buFontTx/>
              <a:buChar char="-"/>
            </a:pPr>
            <a:r>
              <a:rPr lang="en-US" baseline="0" dirty="0" smtClean="0"/>
              <a:t>DNase1 hypersensitivity</a:t>
            </a:r>
          </a:p>
          <a:p>
            <a:pPr marL="171450" indent="-171450">
              <a:buFontTx/>
              <a:buChar char="-"/>
            </a:pPr>
            <a:r>
              <a:rPr lang="en-US" baseline="0" dirty="0" smtClean="0"/>
              <a:t>Evolutionary conservation</a:t>
            </a:r>
          </a:p>
          <a:p>
            <a:pPr marL="171450" indent="-171450">
              <a:buFontTx/>
              <a:buChar char="-"/>
            </a:pPr>
            <a:r>
              <a:rPr lang="en-US" baseline="0" dirty="0" smtClean="0"/>
              <a:t>Comparison to other animals</a:t>
            </a:r>
          </a:p>
          <a:p>
            <a:pPr marL="171450" indent="-171450">
              <a:buFontTx/>
              <a:buChar char="-"/>
            </a:pPr>
            <a:r>
              <a:rPr lang="en-US" baseline="0" dirty="0" smtClean="0"/>
              <a:t>Variants</a:t>
            </a:r>
          </a:p>
        </p:txBody>
      </p:sp>
      <p:sp>
        <p:nvSpPr>
          <p:cNvPr id="4" name="Slide Number Placeholder 3"/>
          <p:cNvSpPr>
            <a:spLocks noGrp="1"/>
          </p:cNvSpPr>
          <p:nvPr>
            <p:ph type="sldNum" sz="quarter" idx="10"/>
          </p:nvPr>
        </p:nvSpPr>
        <p:spPr/>
        <p:txBody>
          <a:bodyPr/>
          <a:lstStyle/>
          <a:p>
            <a:fld id="{502558EE-CC9C-5F4E-931D-D6FD2973421B}" type="slidenum">
              <a:rPr lang="en-US" smtClean="0"/>
              <a:t>5</a:t>
            </a:fld>
            <a:endParaRPr lang="en-US"/>
          </a:p>
        </p:txBody>
      </p:sp>
    </p:spTree>
    <p:extLst>
      <p:ext uri="{BB962C8B-B14F-4D97-AF65-F5344CB8AC3E}">
        <p14:creationId xmlns:p14="http://schemas.microsoft.com/office/powerpoint/2010/main" val="3654931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point – if we take the tag SNP</a:t>
            </a:r>
            <a:r>
              <a:rPr lang="en-US" baseline="0" dirty="0" smtClean="0"/>
              <a:t> from study one forward we might </a:t>
            </a:r>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7</a:t>
            </a:fld>
            <a:endParaRPr lang="en-US"/>
          </a:p>
        </p:txBody>
      </p:sp>
    </p:spTree>
    <p:extLst>
      <p:ext uri="{BB962C8B-B14F-4D97-AF65-F5344CB8AC3E}">
        <p14:creationId xmlns:p14="http://schemas.microsoft.com/office/powerpoint/2010/main" val="37848466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11</a:t>
            </a:fld>
            <a:endParaRPr lang="en-US"/>
          </a:p>
        </p:txBody>
      </p:sp>
    </p:spTree>
    <p:extLst>
      <p:ext uri="{BB962C8B-B14F-4D97-AF65-F5344CB8AC3E}">
        <p14:creationId xmlns:p14="http://schemas.microsoft.com/office/powerpoint/2010/main" val="3667192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a:t>
            </a:r>
            <a:r>
              <a:rPr lang="en-US" baseline="0" dirty="0" smtClean="0"/>
              <a:t> not always reliable! Work in progress. Anecdote about genes with immune function names being implicated in brain disease now…</a:t>
            </a:r>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18</a:t>
            </a:fld>
            <a:endParaRPr lang="en-US"/>
          </a:p>
        </p:txBody>
      </p:sp>
    </p:spTree>
    <p:extLst>
      <p:ext uri="{BB962C8B-B14F-4D97-AF65-F5344CB8AC3E}">
        <p14:creationId xmlns:p14="http://schemas.microsoft.com/office/powerpoint/2010/main" val="11290883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 is</a:t>
            </a:r>
            <a:r>
              <a:rPr lang="en-US" baseline="0" dirty="0" smtClean="0"/>
              <a:t> not always reliable! Work in progress. Anecdote about genes with immune function names being implicated in brain disease now…</a:t>
            </a:r>
            <a:endParaRPr lang="en-US" dirty="0" smtClean="0"/>
          </a:p>
          <a:p>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20</a:t>
            </a:fld>
            <a:endParaRPr lang="en-US"/>
          </a:p>
        </p:txBody>
      </p:sp>
    </p:spTree>
    <p:extLst>
      <p:ext uri="{BB962C8B-B14F-4D97-AF65-F5344CB8AC3E}">
        <p14:creationId xmlns:p14="http://schemas.microsoft.com/office/powerpoint/2010/main" val="4014845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Regulation may be quite</a:t>
            </a:r>
            <a:r>
              <a:rPr lang="en-US" baseline="0" dirty="0" smtClean="0"/>
              <a:t> important</a:t>
            </a:r>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24</a:t>
            </a:fld>
            <a:endParaRPr lang="en-US"/>
          </a:p>
        </p:txBody>
      </p:sp>
    </p:spTree>
    <p:extLst>
      <p:ext uri="{BB962C8B-B14F-4D97-AF65-F5344CB8AC3E}">
        <p14:creationId xmlns:p14="http://schemas.microsoft.com/office/powerpoint/2010/main" val="3923227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2558EE-CC9C-5F4E-931D-D6FD2973421B}" type="slidenum">
              <a:rPr lang="en-US" smtClean="0"/>
              <a:t>25</a:t>
            </a:fld>
            <a:endParaRPr lang="en-US"/>
          </a:p>
        </p:txBody>
      </p:sp>
    </p:spTree>
    <p:extLst>
      <p:ext uri="{BB962C8B-B14F-4D97-AF65-F5344CB8AC3E}">
        <p14:creationId xmlns:p14="http://schemas.microsoft.com/office/powerpoint/2010/main" val="529604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3092728D-19B4-6E43-A8D4-88CE34B24FE7}" type="datetimeFigureOut">
              <a:rPr lang="en-US" smtClean="0"/>
              <a:t>24/05/16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3220303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3092728D-19B4-6E43-A8D4-88CE34B24FE7}" type="datetimeFigureOut">
              <a:rPr lang="en-US" smtClean="0"/>
              <a:t>24/05/16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26501451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3092728D-19B4-6E43-A8D4-88CE34B24FE7}" type="datetimeFigureOut">
              <a:rPr lang="en-US" smtClean="0"/>
              <a:t>24/05/16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4089242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3092728D-19B4-6E43-A8D4-88CE34B24FE7}" type="datetimeFigureOut">
              <a:rPr lang="en-US" smtClean="0"/>
              <a:t>24/05/16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3500103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3092728D-19B4-6E43-A8D4-88CE34B24FE7}" type="datetimeFigureOut">
              <a:rPr lang="en-US" smtClean="0"/>
              <a:t>24/05/16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922530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3092728D-19B4-6E43-A8D4-88CE34B24FE7}" type="datetimeFigureOut">
              <a:rPr lang="en-US" smtClean="0"/>
              <a:t>24/05/16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691616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3092728D-19B4-6E43-A8D4-88CE34B24FE7}" type="datetimeFigureOut">
              <a:rPr lang="en-US" smtClean="0"/>
              <a:t>24/05/16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4160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3092728D-19B4-6E43-A8D4-88CE34B24FE7}" type="datetimeFigureOut">
              <a:rPr lang="en-US" smtClean="0"/>
              <a:t>24/05/16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3477887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92728D-19B4-6E43-A8D4-88CE34B24FE7}" type="datetimeFigureOut">
              <a:rPr lang="en-US" smtClean="0"/>
              <a:t>24/05/16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3573835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3092728D-19B4-6E43-A8D4-88CE34B24FE7}" type="datetimeFigureOut">
              <a:rPr lang="en-US" smtClean="0"/>
              <a:t>24/05/16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30004537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3092728D-19B4-6E43-A8D4-88CE34B24FE7}" type="datetimeFigureOut">
              <a:rPr lang="en-US" smtClean="0"/>
              <a:t>24/05/16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3A2A77-DEDB-8C43-BFFA-2255ACC9D43B}" type="slidenum">
              <a:rPr lang="en-US" smtClean="0"/>
              <a:t>‹#›</a:t>
            </a:fld>
            <a:endParaRPr lang="en-US"/>
          </a:p>
        </p:txBody>
      </p:sp>
    </p:spTree>
    <p:extLst>
      <p:ext uri="{BB962C8B-B14F-4D97-AF65-F5344CB8AC3E}">
        <p14:creationId xmlns:p14="http://schemas.microsoft.com/office/powerpoint/2010/main" val="112858050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92728D-19B4-6E43-A8D4-88CE34B24FE7}" type="datetimeFigureOut">
              <a:rPr lang="en-US" smtClean="0"/>
              <a:t>24/05/16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3A2A77-DEDB-8C43-BFFA-2255ACC9D43B}" type="slidenum">
              <a:rPr lang="en-US" smtClean="0"/>
              <a:t>‹#›</a:t>
            </a:fld>
            <a:endParaRPr lang="en-US"/>
          </a:p>
        </p:txBody>
      </p:sp>
      <p:sp>
        <p:nvSpPr>
          <p:cNvPr id="7" name="Date Placeholder 3"/>
          <p:cNvSpPr txBox="1">
            <a:spLocks/>
          </p:cNvSpPr>
          <p:nvPr userDrawn="1"/>
        </p:nvSpPr>
        <p:spPr>
          <a:xfrm>
            <a:off x="457200" y="6356350"/>
            <a:ext cx="2133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15B998F-34EE-6D48-AFC9-35BB5D0C81F4}" type="datetimeFigureOut">
              <a:rPr lang="en-US" smtClean="0"/>
              <a:pPr/>
              <a:t>24/05/16</a:t>
            </a:fld>
            <a:endParaRPr lang="en-US"/>
          </a:p>
        </p:txBody>
      </p:sp>
      <p:sp>
        <p:nvSpPr>
          <p:cNvPr id="8" name="Slide Number Placeholder 5"/>
          <p:cNvSpPr txBox="1">
            <a:spLocks/>
          </p:cNvSpPr>
          <p:nvPr userDrawn="1"/>
        </p:nvSpPr>
        <p:spPr>
          <a:xfrm>
            <a:off x="6553200" y="6356350"/>
            <a:ext cx="21336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C2E6A5ED-9627-D742-8957-EF0FFB41FD4E}" type="slidenum">
              <a:rPr lang="en-US" smtClean="0"/>
              <a:pPr/>
              <a:t>‹#›</a:t>
            </a:fld>
            <a:endParaRPr lang="en-US"/>
          </a:p>
        </p:txBody>
      </p:sp>
    </p:spTree>
    <p:extLst>
      <p:ext uri="{BB962C8B-B14F-4D97-AF65-F5344CB8AC3E}">
        <p14:creationId xmlns:p14="http://schemas.microsoft.com/office/powerpoint/2010/main" val="329144525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7.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gif"/></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emf"/><Relationship Id="rId5" Type="http://schemas.openxmlformats.org/officeDocument/2006/relationships/image" Target="../media/image3.jpe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3.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emf"/><Relationship Id="rId3" Type="http://schemas.openxmlformats.org/officeDocument/2006/relationships/image" Target="../media/image15.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www.broadinstitute.org/mammals/haploreg/haploreg_v3.php" TargetMode="External"/><Relationship Id="rId4" Type="http://schemas.openxmlformats.org/officeDocument/2006/relationships/hyperlink" Target="http://www.ensembl.org/info/docs/tools/vep/index.html" TargetMode="External"/><Relationship Id="rId1" Type="http://schemas.openxmlformats.org/officeDocument/2006/relationships/slideLayout" Target="../slideLayouts/slideLayout2.xml"/><Relationship Id="rId2" Type="http://schemas.openxmlformats.org/officeDocument/2006/relationships/hyperlink" Target="http://kn3in.github.io/annotation/"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alfred.med.yale.edu/alfred/index.asp" TargetMode="External"/><Relationship Id="rId4" Type="http://schemas.openxmlformats.org/officeDocument/2006/relationships/hyperlink" Target="http://www.ncbi.nlm.nih.gov/projects/SNP/" TargetMode="External"/><Relationship Id="rId1" Type="http://schemas.openxmlformats.org/officeDocument/2006/relationships/slideLayout" Target="../slideLayouts/slideLayout2.xml"/><Relationship Id="rId2" Type="http://schemas.openxmlformats.org/officeDocument/2006/relationships/hyperlink" Target="http://www.1000genomes.org/"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www.ncbi.nlm.nih.gov/" TargetMode="External"/><Relationship Id="rId4" Type="http://schemas.openxmlformats.org/officeDocument/2006/relationships/hyperlink" Target="http://phenome.jax.org/" TargetMode="External"/><Relationship Id="rId5" Type="http://schemas.openxmlformats.org/officeDocument/2006/relationships/hyperlink" Target="http://biobases.ibch.poznan.pl/ncRNA/" TargetMode="External"/><Relationship Id="rId6" Type="http://schemas.openxmlformats.org/officeDocument/2006/relationships/hyperlink" Target="http://rfam.sanger.ac.uk/" TargetMode="External"/><Relationship Id="rId1" Type="http://schemas.openxmlformats.org/officeDocument/2006/relationships/slideLayout" Target="../slideLayouts/slideLayout4.xml"/><Relationship Id="rId2" Type="http://schemas.openxmlformats.org/officeDocument/2006/relationships/hyperlink" Target="http://www.genome.gov/gwastudie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hyperlink" Target="http://genome-euro.ucsc.edu/cgi-bin/hgTracks?db=hg19&amp;position=chr11:62591245-63092244&amp;hgsid=202776964_MKBRqTNKASPeXOKjOxQftATLe4JS" TargetMode="External"/><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genome.ucsc.edu/cgi-bin/hgTracks?db=hg19&amp;position=chr16:52126641-56231690&amp;hgsid=414076631_PVJXlkJXqDX5UXnPitIhs4efyPtu"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Bioinformatics</a:t>
            </a:r>
            <a:endParaRPr lang="en-US" dirty="0"/>
          </a:p>
        </p:txBody>
      </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575332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FTO influence </a:t>
            </a:r>
            <a:r>
              <a:rPr lang="en-US" dirty="0" err="1" smtClean="0"/>
              <a:t>obsesity</a:t>
            </a:r>
            <a:r>
              <a:rPr lang="en-US" dirty="0" smtClean="0"/>
              <a:t>?</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smtClean="0"/>
              <a:t>Prevailing hypotheses:</a:t>
            </a:r>
          </a:p>
          <a:p>
            <a:r>
              <a:rPr lang="en-US" dirty="0" smtClean="0"/>
              <a:t>Changes food intake </a:t>
            </a:r>
            <a:r>
              <a:rPr lang="en-US" dirty="0" err="1" smtClean="0"/>
              <a:t>behaviour</a:t>
            </a:r>
            <a:endParaRPr lang="en-US" dirty="0" smtClean="0"/>
          </a:p>
          <a:p>
            <a:pPr lvl="1"/>
            <a:r>
              <a:rPr lang="en-US" dirty="0" smtClean="0"/>
              <a:t>High expression in brain</a:t>
            </a:r>
          </a:p>
          <a:p>
            <a:pPr lvl="1"/>
            <a:r>
              <a:rPr lang="en-US" dirty="0" smtClean="0"/>
              <a:t>Mice with overexpression eat more</a:t>
            </a:r>
          </a:p>
          <a:p>
            <a:r>
              <a:rPr lang="en-US" dirty="0" smtClean="0"/>
              <a:t>Changes in physical activity</a:t>
            </a:r>
          </a:p>
          <a:p>
            <a:pPr lvl="1"/>
            <a:r>
              <a:rPr lang="en-US" dirty="0" smtClean="0"/>
              <a:t>The effect of FTO is severely attenuated amongst physically active</a:t>
            </a:r>
          </a:p>
          <a:p>
            <a:pPr lvl="1"/>
            <a:r>
              <a:rPr lang="en-US" dirty="0" smtClean="0"/>
              <a:t>But FTO variant doesn’t seem to influence physical activity directly</a:t>
            </a:r>
          </a:p>
          <a:p>
            <a:pPr lvl="2"/>
            <a:r>
              <a:rPr lang="en-US" dirty="0" smtClean="0"/>
              <a:t>But this is difficult to measure</a:t>
            </a:r>
          </a:p>
          <a:p>
            <a:r>
              <a:rPr lang="en-US" dirty="0" smtClean="0"/>
              <a:t>Causes transcription regulation of downstream gene which influences metabolism</a:t>
            </a:r>
          </a:p>
        </p:txBody>
      </p:sp>
    </p:spTree>
    <p:extLst>
      <p:ext uri="{BB962C8B-B14F-4D97-AF65-F5344CB8AC3E}">
        <p14:creationId xmlns:p14="http://schemas.microsoft.com/office/powerpoint/2010/main" val="22401801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TNFAIP3 example</a:t>
            </a:r>
            <a:endParaRPr lang="en-US" dirty="0"/>
          </a:p>
        </p:txBody>
      </p:sp>
      <p:sp>
        <p:nvSpPr>
          <p:cNvPr id="3" name="Content Placeholder 2"/>
          <p:cNvSpPr>
            <a:spLocks noGrp="1"/>
          </p:cNvSpPr>
          <p:nvPr>
            <p:ph sz="half" idx="1"/>
          </p:nvPr>
        </p:nvSpPr>
        <p:spPr>
          <a:xfrm>
            <a:off x="457200" y="1673352"/>
            <a:ext cx="4038600" cy="4199780"/>
          </a:xfrm>
        </p:spPr>
        <p:txBody>
          <a:bodyPr>
            <a:normAutofit lnSpcReduction="10000"/>
          </a:bodyPr>
          <a:lstStyle/>
          <a:p>
            <a:r>
              <a:rPr lang="en-US" dirty="0" err="1" smtClean="0"/>
              <a:t>Adrianto</a:t>
            </a:r>
            <a:r>
              <a:rPr lang="en-US" dirty="0" smtClean="0"/>
              <a:t> 2011 NG: Association of a functional variant downstream of TNFAIP3 with systemic lupus </a:t>
            </a:r>
            <a:r>
              <a:rPr lang="en-US" dirty="0" err="1" smtClean="0"/>
              <a:t>erythematosus</a:t>
            </a:r>
            <a:endParaRPr lang="en-US" dirty="0" smtClean="0"/>
          </a:p>
          <a:p>
            <a:r>
              <a:rPr lang="en-US" dirty="0" smtClean="0"/>
              <a:t>Top hit the same in Koreans and other Asians</a:t>
            </a:r>
          </a:p>
          <a:p>
            <a:r>
              <a:rPr lang="en-US" dirty="0" smtClean="0"/>
              <a:t>Different in Europeans</a:t>
            </a:r>
            <a:endParaRPr lang="en-US" dirty="0"/>
          </a:p>
        </p:txBody>
      </p:sp>
      <p:pic>
        <p:nvPicPr>
          <p:cNvPr id="5" name="Content Placeholder 4"/>
          <p:cNvPicPr>
            <a:picLocks noGrp="1" noChangeAspect="1"/>
          </p:cNvPicPr>
          <p:nvPr>
            <p:ph sz="half" idx="2"/>
          </p:nvPr>
        </p:nvPicPr>
        <p:blipFill>
          <a:blip r:embed="rId3" cstate="screen">
            <a:extLst>
              <a:ext uri="{28A0092B-C50C-407E-A947-70E740481C1C}">
                <a14:useLocalDpi xmlns:a14="http://schemas.microsoft.com/office/drawing/2010/main"/>
              </a:ext>
            </a:extLst>
          </a:blip>
          <a:srcRect l="326" r="326"/>
          <a:stretch>
            <a:fillRect/>
          </a:stretch>
        </p:blipFill>
        <p:spPr/>
      </p:pic>
    </p:spTree>
    <p:extLst>
      <p:ext uri="{BB962C8B-B14F-4D97-AF65-F5344CB8AC3E}">
        <p14:creationId xmlns:p14="http://schemas.microsoft.com/office/powerpoint/2010/main" val="28846908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TNFAIP3 – Lab work</a:t>
            </a:r>
            <a:endParaRPr lang="en-US" dirty="0"/>
          </a:p>
        </p:txBody>
      </p:sp>
      <p:sp>
        <p:nvSpPr>
          <p:cNvPr id="3" name="Content Placeholder 2"/>
          <p:cNvSpPr>
            <a:spLocks noGrp="1"/>
          </p:cNvSpPr>
          <p:nvPr>
            <p:ph idx="1"/>
          </p:nvPr>
        </p:nvSpPr>
        <p:spPr/>
        <p:txBody>
          <a:bodyPr/>
          <a:lstStyle/>
          <a:p>
            <a:r>
              <a:rPr lang="en-US" dirty="0" smtClean="0"/>
              <a:t>Candidate variant (TT&gt;A) examined in cell lines</a:t>
            </a:r>
          </a:p>
          <a:p>
            <a:pPr lvl="1"/>
            <a:r>
              <a:rPr lang="en-US" dirty="0" smtClean="0"/>
              <a:t>Causes weaker binding with NF-kb complex</a:t>
            </a:r>
          </a:p>
          <a:p>
            <a:pPr lvl="1"/>
            <a:r>
              <a:rPr lang="en-US" dirty="0" smtClean="0"/>
              <a:t>Results in reduced transcription of TNFAIP3</a:t>
            </a:r>
          </a:p>
          <a:p>
            <a:pPr lvl="1"/>
            <a:r>
              <a:rPr lang="en-US" dirty="0" smtClean="0"/>
              <a:t>Reduced A20 protein abundance</a:t>
            </a:r>
            <a:endParaRPr lang="en-US" dirty="0"/>
          </a:p>
          <a:p>
            <a:endParaRPr lang="en-US" dirty="0" smtClean="0"/>
          </a:p>
          <a:p>
            <a:r>
              <a:rPr lang="en-US" dirty="0" smtClean="0"/>
              <a:t>Is this enough to declare causality for Lupus?</a:t>
            </a:r>
          </a:p>
        </p:txBody>
      </p:sp>
    </p:spTree>
    <p:extLst>
      <p:ext uri="{BB962C8B-B14F-4D97-AF65-F5344CB8AC3E}">
        <p14:creationId xmlns:p14="http://schemas.microsoft.com/office/powerpoint/2010/main" val="1336942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Multiple sclerosis</a:t>
            </a:r>
            <a:endParaRPr lang="en-US" dirty="0"/>
          </a:p>
        </p:txBody>
      </p:sp>
      <p:pic>
        <p:nvPicPr>
          <p:cNvPr id="6" name="Content Placeholder 5"/>
          <p:cNvPicPr>
            <a:picLocks noGrp="1" noChangeAspect="1"/>
          </p:cNvPicPr>
          <p:nvPr>
            <p:ph sz="half" idx="1"/>
          </p:nvPr>
        </p:nvPicPr>
        <p:blipFill>
          <a:blip r:embed="rId2" cstate="print">
            <a:extLst>
              <a:ext uri="{28A0092B-C50C-407E-A947-70E740481C1C}">
                <a14:useLocalDpi xmlns:a14="http://schemas.microsoft.com/office/drawing/2010/main"/>
              </a:ext>
            </a:extLst>
          </a:blip>
          <a:srcRect t="-10100" b="-10100"/>
          <a:stretch>
            <a:fillRect/>
          </a:stretch>
        </p:blipFill>
        <p:spPr>
          <a:xfrm>
            <a:off x="457200" y="1673352"/>
            <a:ext cx="4038600" cy="3997756"/>
          </a:xfrm>
        </p:spPr>
      </p:pic>
      <p:sp>
        <p:nvSpPr>
          <p:cNvPr id="7" name="Content Placeholder 6"/>
          <p:cNvSpPr>
            <a:spLocks noGrp="1"/>
          </p:cNvSpPr>
          <p:nvPr>
            <p:ph sz="half" idx="2"/>
          </p:nvPr>
        </p:nvSpPr>
        <p:spPr>
          <a:xfrm>
            <a:off x="4648200" y="1673352"/>
            <a:ext cx="4038600" cy="3564847"/>
          </a:xfrm>
        </p:spPr>
        <p:txBody>
          <a:bodyPr/>
          <a:lstStyle/>
          <a:p>
            <a:r>
              <a:rPr lang="en-US" dirty="0" smtClean="0"/>
              <a:t>IFI30</a:t>
            </a:r>
          </a:p>
          <a:p>
            <a:pPr lvl="1"/>
            <a:r>
              <a:rPr lang="en-US" dirty="0" smtClean="0"/>
              <a:t>Missense mutation of </a:t>
            </a:r>
            <a:r>
              <a:rPr lang="en-US" dirty="0" err="1" smtClean="0"/>
              <a:t>lysosomal</a:t>
            </a:r>
            <a:r>
              <a:rPr lang="en-US" dirty="0" smtClean="0"/>
              <a:t> enzyme that processes antigens for MHC presentation</a:t>
            </a:r>
          </a:p>
          <a:p>
            <a:r>
              <a:rPr lang="en-US" dirty="0" smtClean="0"/>
              <a:t>MPV17L2</a:t>
            </a:r>
          </a:p>
          <a:p>
            <a:pPr lvl="1"/>
            <a:r>
              <a:rPr lang="en-US" dirty="0" smtClean="0"/>
              <a:t>No known immune function</a:t>
            </a:r>
            <a:endParaRPr lang="en-US" dirty="0"/>
          </a:p>
        </p:txBody>
      </p:sp>
      <p:sp>
        <p:nvSpPr>
          <p:cNvPr id="3" name="TextBox 2"/>
          <p:cNvSpPr txBox="1"/>
          <p:nvPr/>
        </p:nvSpPr>
        <p:spPr>
          <a:xfrm>
            <a:off x="211868" y="5316206"/>
            <a:ext cx="1737375" cy="369332"/>
          </a:xfrm>
          <a:prstGeom prst="rect">
            <a:avLst/>
          </a:prstGeom>
          <a:noFill/>
        </p:spPr>
        <p:txBody>
          <a:bodyPr wrap="none" rtlCol="0">
            <a:spAutoFit/>
          </a:bodyPr>
          <a:lstStyle/>
          <a:p>
            <a:r>
              <a:rPr lang="en-US" dirty="0" err="1" smtClean="0"/>
              <a:t>Fahr</a:t>
            </a:r>
            <a:r>
              <a:rPr lang="en-US" dirty="0" smtClean="0"/>
              <a:t> et al 2015</a:t>
            </a:r>
          </a:p>
        </p:txBody>
      </p:sp>
    </p:spTree>
    <p:extLst>
      <p:ext uri="{BB962C8B-B14F-4D97-AF65-F5344CB8AC3E}">
        <p14:creationId xmlns:p14="http://schemas.microsoft.com/office/powerpoint/2010/main" val="17284240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Probabilistic Identification of Causal SNPs (PICS) method</a:t>
            </a:r>
            <a:endParaRPr lang="en-US" dirty="0"/>
          </a:p>
        </p:txBody>
      </p:sp>
      <p:pic>
        <p:nvPicPr>
          <p:cNvPr id="6" name="Content Placeholder 5" descr="pics.png"/>
          <p:cNvPicPr>
            <a:picLocks noGrp="1" noChangeAspect="1"/>
          </p:cNvPicPr>
          <p:nvPr>
            <p:ph sz="half" idx="1"/>
          </p:nvPr>
        </p:nvPicPr>
        <p:blipFill>
          <a:blip r:embed="rId2">
            <a:extLst>
              <a:ext uri="{28A0092B-C50C-407E-A947-70E740481C1C}">
                <a14:useLocalDpi xmlns:a14="http://schemas.microsoft.com/office/drawing/2010/main" val="0"/>
              </a:ext>
            </a:extLst>
          </a:blip>
          <a:srcRect l="11365" r="11365"/>
          <a:stretch>
            <a:fillRect/>
          </a:stretch>
        </p:blipFill>
        <p:spPr/>
      </p:pic>
      <p:sp>
        <p:nvSpPr>
          <p:cNvPr id="4" name="Content Placeholder 3"/>
          <p:cNvSpPr>
            <a:spLocks noGrp="1"/>
          </p:cNvSpPr>
          <p:nvPr>
            <p:ph sz="half" idx="2"/>
          </p:nvPr>
        </p:nvSpPr>
        <p:spPr>
          <a:xfrm>
            <a:off x="4648200" y="1673351"/>
            <a:ext cx="4038600" cy="4156489"/>
          </a:xfrm>
        </p:spPr>
        <p:txBody>
          <a:bodyPr/>
          <a:lstStyle/>
          <a:p>
            <a:r>
              <a:rPr lang="en-US" dirty="0" smtClean="0"/>
              <a:t>If rs11554159 is real causal variant then –log10(p) value of all other SNPs should reduce linearly as their correlation with the SNP reduces</a:t>
            </a:r>
            <a:endParaRPr lang="en-US" dirty="0"/>
          </a:p>
        </p:txBody>
      </p:sp>
    </p:spTree>
    <p:extLst>
      <p:ext uri="{BB962C8B-B14F-4D97-AF65-F5344CB8AC3E}">
        <p14:creationId xmlns:p14="http://schemas.microsoft.com/office/powerpoint/2010/main" val="1309892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Minimise</a:t>
            </a:r>
            <a:r>
              <a:rPr lang="en-US" dirty="0" smtClean="0"/>
              <a:t> number of candidate SNPs</a:t>
            </a:r>
            <a:endParaRPr lang="en-US" dirty="0"/>
          </a:p>
        </p:txBody>
      </p:sp>
      <p:pic>
        <p:nvPicPr>
          <p:cNvPr id="4" name="Picture 3"/>
          <p:cNvPicPr>
            <a:picLocks noChangeAspect="1"/>
          </p:cNvPicPr>
          <p:nvPr/>
        </p:nvPicPr>
        <p:blipFill>
          <a:blip r:embed="rId2"/>
          <a:stretch>
            <a:fillRect/>
          </a:stretch>
        </p:blipFill>
        <p:spPr>
          <a:xfrm>
            <a:off x="1410152" y="1808163"/>
            <a:ext cx="6121400" cy="4151551"/>
          </a:xfrm>
          <a:prstGeom prst="rect">
            <a:avLst/>
          </a:prstGeom>
        </p:spPr>
      </p:pic>
    </p:spTree>
    <p:extLst>
      <p:ext uri="{BB962C8B-B14F-4D97-AF65-F5344CB8AC3E}">
        <p14:creationId xmlns:p14="http://schemas.microsoft.com/office/powerpoint/2010/main" val="319502589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Use functional annotation to reduce number of candidate SNPs</a:t>
            </a:r>
            <a:endParaRPr lang="en-US" dirty="0"/>
          </a:p>
        </p:txBody>
      </p:sp>
      <p:pic>
        <p:nvPicPr>
          <p:cNvPr id="4" name="Content Placeholder 3"/>
          <p:cNvPicPr>
            <a:picLocks noGrp="1" noChangeAspect="1"/>
          </p:cNvPicPr>
          <p:nvPr>
            <p:ph idx="1"/>
          </p:nvPr>
        </p:nvPicPr>
        <p:blipFill>
          <a:blip r:embed="rId2" cstate="screen">
            <a:extLst>
              <a:ext uri="{28A0092B-C50C-407E-A947-70E740481C1C}">
                <a14:useLocalDpi xmlns:a14="http://schemas.microsoft.com/office/drawing/2010/main"/>
              </a:ext>
            </a:extLst>
          </a:blip>
          <a:srcRect t="2262" b="2262"/>
          <a:stretch>
            <a:fillRect/>
          </a:stretch>
        </p:blipFill>
        <p:spPr/>
      </p:pic>
    </p:spTree>
    <p:extLst>
      <p:ext uri="{BB962C8B-B14F-4D97-AF65-F5344CB8AC3E}">
        <p14:creationId xmlns:p14="http://schemas.microsoft.com/office/powerpoint/2010/main" val="251751026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Enrichment analysis</a:t>
            </a:r>
            <a:endParaRPr lang="en-US" dirty="0"/>
          </a:p>
        </p:txBody>
      </p:sp>
      <p:sp>
        <p:nvSpPr>
          <p:cNvPr id="3" name="Content Placeholder 2"/>
          <p:cNvSpPr>
            <a:spLocks noGrp="1"/>
          </p:cNvSpPr>
          <p:nvPr>
            <p:ph idx="1"/>
          </p:nvPr>
        </p:nvSpPr>
        <p:spPr/>
        <p:txBody>
          <a:bodyPr/>
          <a:lstStyle/>
          <a:p>
            <a:r>
              <a:rPr lang="en-US" dirty="0" smtClean="0"/>
              <a:t>Perhaps more useful to take lots of candidate genes and see if they have something in common</a:t>
            </a:r>
          </a:p>
          <a:p>
            <a:r>
              <a:rPr lang="en-US" dirty="0" smtClean="0"/>
              <a:t>Use databases and functional annotations of genes to </a:t>
            </a:r>
            <a:r>
              <a:rPr lang="en-US" dirty="0" err="1" smtClean="0"/>
              <a:t>categorise</a:t>
            </a:r>
            <a:r>
              <a:rPr lang="en-US" dirty="0" smtClean="0"/>
              <a:t> and classify them</a:t>
            </a:r>
          </a:p>
          <a:p>
            <a:r>
              <a:rPr lang="en-US" dirty="0" smtClean="0"/>
              <a:t>Generate a statistic that tests how enriched the candidate genes are for a particular list of features</a:t>
            </a:r>
            <a:endParaRPr lang="en-US" dirty="0"/>
          </a:p>
        </p:txBody>
      </p:sp>
    </p:spTree>
    <p:extLst>
      <p:ext uri="{BB962C8B-B14F-4D97-AF65-F5344CB8AC3E}">
        <p14:creationId xmlns:p14="http://schemas.microsoft.com/office/powerpoint/2010/main" val="6270082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 Ontology (GO) terms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Maintain and develop a controlled vocabulary of gene and gene product attributes</a:t>
            </a:r>
            <a:endParaRPr lang="en-US" dirty="0"/>
          </a:p>
          <a:p>
            <a:pPr lvl="1"/>
            <a:r>
              <a:rPr lang="en-US" b="1" dirty="0"/>
              <a:t>cellular component</a:t>
            </a:r>
            <a:r>
              <a:rPr lang="en-US" dirty="0"/>
              <a:t>, the parts of a cell or its extracellular environment</a:t>
            </a:r>
            <a:r>
              <a:rPr lang="en-US" dirty="0" smtClean="0"/>
              <a:t>;</a:t>
            </a:r>
          </a:p>
          <a:p>
            <a:pPr lvl="1"/>
            <a:r>
              <a:rPr lang="en-US" b="1" dirty="0"/>
              <a:t>molecular function</a:t>
            </a:r>
            <a:r>
              <a:rPr lang="en-US" dirty="0"/>
              <a:t>, the elemental activities of a gene product at the molecular level, such as binding or catalysis</a:t>
            </a:r>
            <a:r>
              <a:rPr lang="en-US" dirty="0" smtClean="0"/>
              <a:t>;</a:t>
            </a:r>
          </a:p>
          <a:p>
            <a:pPr lvl="1"/>
            <a:r>
              <a:rPr lang="en-US" b="1" dirty="0"/>
              <a:t>biological process</a:t>
            </a:r>
            <a:r>
              <a:rPr lang="en-US" dirty="0"/>
              <a:t>, operations or sets of molecular events with a defined beginning and end, pertinent to the functioning of integrated living units: cells, tissues, organs, and organisms</a:t>
            </a:r>
            <a:r>
              <a:rPr lang="en-US" dirty="0" smtClean="0"/>
              <a:t>.</a:t>
            </a:r>
          </a:p>
        </p:txBody>
      </p:sp>
    </p:spTree>
    <p:extLst>
      <p:ext uri="{BB962C8B-B14F-4D97-AF65-F5344CB8AC3E}">
        <p14:creationId xmlns:p14="http://schemas.microsoft.com/office/powerpoint/2010/main" val="36599110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 Ontology (GO) terms</a:t>
            </a:r>
          </a:p>
        </p:txBody>
      </p:sp>
      <p:sp>
        <p:nvSpPr>
          <p:cNvPr id="3" name="Content Placeholder 2"/>
          <p:cNvSpPr>
            <a:spLocks noGrp="1"/>
          </p:cNvSpPr>
          <p:nvPr>
            <p:ph idx="1"/>
          </p:nvPr>
        </p:nvSpPr>
        <p:spPr>
          <a:xfrm>
            <a:off x="457200" y="1600200"/>
            <a:ext cx="8229600" cy="1790920"/>
          </a:xfrm>
        </p:spPr>
        <p:txBody>
          <a:bodyPr>
            <a:normAutofit fontScale="92500" lnSpcReduction="20000"/>
          </a:bodyPr>
          <a:lstStyle/>
          <a:p>
            <a:r>
              <a:rPr lang="en-US" dirty="0"/>
              <a:t>E.g. A gene could be annotated with no GO terms or many go terms depending on what information is available for it</a:t>
            </a:r>
          </a:p>
          <a:p>
            <a:r>
              <a:rPr lang="en-US" dirty="0" smtClean="0"/>
              <a:t>Thousands of GO terms exist, e.g.</a:t>
            </a:r>
          </a:p>
          <a:p>
            <a:pPr lvl="1"/>
            <a:endParaRPr lang="en-US" dirty="0"/>
          </a:p>
          <a:p>
            <a:endParaRPr lang="en-US" dirty="0"/>
          </a:p>
        </p:txBody>
      </p:sp>
      <p:pic>
        <p:nvPicPr>
          <p:cNvPr id="4" name="Picture 3" descr="diag-ontology-graph.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2650" y="3307492"/>
            <a:ext cx="5353994" cy="2609262"/>
          </a:xfrm>
          <a:prstGeom prst="rect">
            <a:avLst/>
          </a:prstGeom>
        </p:spPr>
      </p:pic>
    </p:spTree>
    <p:extLst>
      <p:ext uri="{BB962C8B-B14F-4D97-AF65-F5344CB8AC3E}">
        <p14:creationId xmlns:p14="http://schemas.microsoft.com/office/powerpoint/2010/main" val="406481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smtClean="0"/>
              <a:t>The spandrels of San Marco and the </a:t>
            </a:r>
            <a:r>
              <a:rPr lang="en-US" dirty="0" err="1" smtClean="0"/>
              <a:t>Panglossian</a:t>
            </a:r>
            <a:r>
              <a:rPr lang="en-US" dirty="0" smtClean="0"/>
              <a:t> Paradigm</a:t>
            </a:r>
            <a:endParaRPr lang="en-US" dirty="0"/>
          </a:p>
        </p:txBody>
      </p:sp>
      <p:pic>
        <p:nvPicPr>
          <p:cNvPr id="4" name="Picture 3"/>
          <p:cNvPicPr>
            <a:picLocks noChangeAspect="1"/>
          </p:cNvPicPr>
          <p:nvPr/>
        </p:nvPicPr>
        <p:blipFill>
          <a:blip r:embed="rId3"/>
          <a:stretch>
            <a:fillRect/>
          </a:stretch>
        </p:blipFill>
        <p:spPr>
          <a:xfrm>
            <a:off x="6400800" y="2019635"/>
            <a:ext cx="2743200" cy="3898900"/>
          </a:xfrm>
          <a:prstGeom prst="rect">
            <a:avLst/>
          </a:prstGeom>
        </p:spPr>
      </p:pic>
      <p:pic>
        <p:nvPicPr>
          <p:cNvPr id="7" name="Picture 6"/>
          <p:cNvPicPr>
            <a:picLocks noChangeAspect="1"/>
          </p:cNvPicPr>
          <p:nvPr/>
        </p:nvPicPr>
        <p:blipFill>
          <a:blip r:embed="rId4"/>
          <a:stretch>
            <a:fillRect/>
          </a:stretch>
        </p:blipFill>
        <p:spPr>
          <a:xfrm>
            <a:off x="0" y="2019635"/>
            <a:ext cx="2997706" cy="3909451"/>
          </a:xfrm>
          <a:prstGeom prst="rect">
            <a:avLst/>
          </a:prstGeom>
        </p:spPr>
      </p:pic>
      <p:pic>
        <p:nvPicPr>
          <p:cNvPr id="8" name="Picture 2" descr="1477-5956-3-4-3-l"/>
          <p:cNvPicPr>
            <a:picLocks noChangeAspect="1" noChangeArrowheads="1"/>
          </p:cNvPicPr>
          <p:nvPr/>
        </p:nvPicPr>
        <p:blipFill>
          <a:blip r:embed="rId5" cstate="print">
            <a:extLst>
              <a:ext uri="{28A0092B-C50C-407E-A947-70E740481C1C}">
                <a14:useLocalDpi xmlns:a14="http://schemas.microsoft.com/office/drawing/2010/main"/>
              </a:ext>
            </a:extLst>
          </a:blip>
          <a:srcRect/>
          <a:stretch>
            <a:fillRect/>
          </a:stretch>
        </p:blipFill>
        <p:spPr bwMode="auto">
          <a:xfrm>
            <a:off x="3102078" y="2019635"/>
            <a:ext cx="3298722" cy="3898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7345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Kyoto Encyclopedia of Genes and Genomes (KEGG)</a:t>
            </a:r>
            <a:endParaRPr lang="en-US" dirty="0"/>
          </a:p>
        </p:txBody>
      </p:sp>
      <p:sp>
        <p:nvSpPr>
          <p:cNvPr id="3" name="Content Placeholder 2"/>
          <p:cNvSpPr>
            <a:spLocks noGrp="1"/>
          </p:cNvSpPr>
          <p:nvPr>
            <p:ph idx="1"/>
          </p:nvPr>
        </p:nvSpPr>
        <p:spPr/>
        <p:txBody>
          <a:bodyPr>
            <a:normAutofit fontScale="55000" lnSpcReduction="20000"/>
          </a:bodyPr>
          <a:lstStyle/>
          <a:p>
            <a:r>
              <a:rPr lang="en-US" dirty="0"/>
              <a:t>Systems information</a:t>
            </a:r>
          </a:p>
          <a:p>
            <a:pPr lvl="1"/>
            <a:r>
              <a:rPr lang="en-US" dirty="0"/>
              <a:t>PATHWAY — pathway maps for cellular and organismal functions</a:t>
            </a:r>
          </a:p>
          <a:p>
            <a:pPr lvl="1"/>
            <a:r>
              <a:rPr lang="en-US" dirty="0"/>
              <a:t>MODULE — modules or functional units of genes</a:t>
            </a:r>
          </a:p>
          <a:p>
            <a:pPr lvl="1"/>
            <a:r>
              <a:rPr lang="en-US" dirty="0"/>
              <a:t>BRITE — hierarchical classifications of biological entities</a:t>
            </a:r>
          </a:p>
          <a:p>
            <a:r>
              <a:rPr lang="en-US" dirty="0"/>
              <a:t>Genomic information</a:t>
            </a:r>
          </a:p>
          <a:p>
            <a:pPr lvl="1"/>
            <a:r>
              <a:rPr lang="en-US" dirty="0"/>
              <a:t>GENOME — complete genomes</a:t>
            </a:r>
          </a:p>
          <a:p>
            <a:pPr lvl="1"/>
            <a:r>
              <a:rPr lang="en-US" dirty="0"/>
              <a:t>GENES — genes and proteins in the complete genomes</a:t>
            </a:r>
          </a:p>
          <a:p>
            <a:pPr lvl="1"/>
            <a:r>
              <a:rPr lang="en-US" dirty="0"/>
              <a:t>ORTHOLOGY — </a:t>
            </a:r>
            <a:r>
              <a:rPr lang="en-US" dirty="0" err="1"/>
              <a:t>ortholog</a:t>
            </a:r>
            <a:r>
              <a:rPr lang="en-US" dirty="0"/>
              <a:t> groups of genes in the complete genomes</a:t>
            </a:r>
          </a:p>
          <a:p>
            <a:r>
              <a:rPr lang="en-US" dirty="0"/>
              <a:t>Chemical information</a:t>
            </a:r>
          </a:p>
          <a:p>
            <a:pPr lvl="1"/>
            <a:r>
              <a:rPr lang="en-US" dirty="0"/>
              <a:t>COMPOUND, GLYCAN — chemical compounds and </a:t>
            </a:r>
            <a:r>
              <a:rPr lang="en-US" dirty="0" err="1"/>
              <a:t>glycans</a:t>
            </a:r>
            <a:endParaRPr lang="en-US" dirty="0"/>
          </a:p>
          <a:p>
            <a:pPr lvl="1"/>
            <a:r>
              <a:rPr lang="en-US" dirty="0"/>
              <a:t>REACTION, RPAIR, RCLASS — chemical reactions</a:t>
            </a:r>
          </a:p>
          <a:p>
            <a:pPr lvl="1"/>
            <a:r>
              <a:rPr lang="en-US" dirty="0"/>
              <a:t>ENZYME — enzyme nomenclature</a:t>
            </a:r>
          </a:p>
          <a:p>
            <a:r>
              <a:rPr lang="en-US" dirty="0"/>
              <a:t>Health information</a:t>
            </a:r>
          </a:p>
          <a:p>
            <a:pPr lvl="1"/>
            <a:r>
              <a:rPr lang="en-US" dirty="0"/>
              <a:t>DISEASE — human diseases</a:t>
            </a:r>
          </a:p>
          <a:p>
            <a:pPr lvl="1"/>
            <a:r>
              <a:rPr lang="en-US" dirty="0"/>
              <a:t>DRUG — approved drugs</a:t>
            </a:r>
          </a:p>
          <a:p>
            <a:pPr lvl="1"/>
            <a:r>
              <a:rPr lang="en-US" dirty="0"/>
              <a:t>ENVIRON — crude drugs and health-related substances</a:t>
            </a:r>
          </a:p>
        </p:txBody>
      </p:sp>
    </p:spTree>
    <p:extLst>
      <p:ext uri="{BB962C8B-B14F-4D97-AF65-F5344CB8AC3E}">
        <p14:creationId xmlns:p14="http://schemas.microsoft.com/office/powerpoint/2010/main" val="39120050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Annotation</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Gene name</a:t>
            </a:r>
          </a:p>
          <a:p>
            <a:r>
              <a:rPr lang="en-US" dirty="0" smtClean="0"/>
              <a:t>Gene function</a:t>
            </a:r>
          </a:p>
          <a:p>
            <a:r>
              <a:rPr lang="en-US" dirty="0" smtClean="0"/>
              <a:t>GO terms</a:t>
            </a:r>
          </a:p>
          <a:p>
            <a:r>
              <a:rPr lang="en-US" dirty="0" smtClean="0"/>
              <a:t>KEGG pathways</a:t>
            </a:r>
          </a:p>
          <a:p>
            <a:r>
              <a:rPr lang="en-US" dirty="0" smtClean="0"/>
              <a:t>Transcription factor binding sites</a:t>
            </a:r>
          </a:p>
          <a:p>
            <a:r>
              <a:rPr lang="en-US" dirty="0" smtClean="0"/>
              <a:t>Regulatory regions</a:t>
            </a:r>
          </a:p>
          <a:p>
            <a:r>
              <a:rPr lang="en-US" dirty="0" smtClean="0"/>
              <a:t>Gene expression levels</a:t>
            </a:r>
          </a:p>
          <a:p>
            <a:r>
              <a:rPr lang="en-US" dirty="0" smtClean="0"/>
              <a:t>Tissue specific expression</a:t>
            </a:r>
          </a:p>
          <a:p>
            <a:r>
              <a:rPr lang="en-US" dirty="0" smtClean="0"/>
              <a:t>DNA conservation</a:t>
            </a:r>
          </a:p>
          <a:p>
            <a:r>
              <a:rPr lang="en-US" dirty="0" err="1" smtClean="0"/>
              <a:t>Etc</a:t>
            </a:r>
            <a:r>
              <a:rPr lang="en-US" dirty="0" smtClean="0"/>
              <a:t> </a:t>
            </a:r>
            <a:r>
              <a:rPr lang="en-US" dirty="0" err="1" smtClean="0"/>
              <a:t>etc</a:t>
            </a:r>
            <a:r>
              <a:rPr lang="en-US" dirty="0" smtClean="0"/>
              <a:t> </a:t>
            </a:r>
            <a:r>
              <a:rPr lang="en-US" dirty="0" err="1" smtClean="0"/>
              <a:t>etc</a:t>
            </a:r>
            <a:r>
              <a:rPr lang="en-US" dirty="0" smtClean="0"/>
              <a:t> </a:t>
            </a:r>
            <a:r>
              <a:rPr lang="en-US" dirty="0" err="1" smtClean="0"/>
              <a:t>etc</a:t>
            </a:r>
            <a:endParaRPr lang="en-US" dirty="0"/>
          </a:p>
        </p:txBody>
      </p:sp>
    </p:spTree>
    <p:extLst>
      <p:ext uri="{BB962C8B-B14F-4D97-AF65-F5344CB8AC3E}">
        <p14:creationId xmlns:p14="http://schemas.microsoft.com/office/powerpoint/2010/main" val="3045417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Suppose I have a list of genes…</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…that were obtained from a GWAS. </a:t>
            </a:r>
            <a:r>
              <a:rPr lang="en-US" dirty="0"/>
              <a:t>I annotate them with some terms from GO or </a:t>
            </a:r>
            <a:r>
              <a:rPr lang="en-US" dirty="0" smtClean="0"/>
              <a:t>KEGG or anything else. </a:t>
            </a:r>
            <a:r>
              <a:rPr lang="en-US" dirty="0"/>
              <a:t>How do I know if they are </a:t>
            </a:r>
            <a:r>
              <a:rPr lang="en-US" dirty="0" smtClean="0"/>
              <a:t>enriched for a particular function?</a:t>
            </a:r>
          </a:p>
          <a:p>
            <a:endParaRPr lang="en-US" dirty="0" smtClean="0"/>
          </a:p>
          <a:p>
            <a:r>
              <a:rPr lang="en-US" dirty="0" smtClean="0"/>
              <a:t>Could simply count which terms come up most frequently in my list.</a:t>
            </a:r>
          </a:p>
          <a:p>
            <a:endParaRPr lang="en-US" dirty="0"/>
          </a:p>
          <a:p>
            <a:pPr marL="0" indent="0">
              <a:buNone/>
            </a:pPr>
            <a:r>
              <a:rPr lang="en-US" dirty="0" smtClean="0"/>
              <a:t>Why might I be wrong to use this metric?</a:t>
            </a:r>
          </a:p>
          <a:p>
            <a:endParaRPr lang="en-US" dirty="0"/>
          </a:p>
        </p:txBody>
      </p:sp>
    </p:spTree>
    <p:extLst>
      <p:ext uri="{BB962C8B-B14F-4D97-AF65-F5344CB8AC3E}">
        <p14:creationId xmlns:p14="http://schemas.microsoft.com/office/powerpoint/2010/main" val="31820209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might I be wrong?</a:t>
            </a:r>
            <a:endParaRPr lang="en-US" dirty="0"/>
          </a:p>
        </p:txBody>
      </p:sp>
      <p:sp>
        <p:nvSpPr>
          <p:cNvPr id="3" name="Content Placeholder 2"/>
          <p:cNvSpPr>
            <a:spLocks noGrp="1"/>
          </p:cNvSpPr>
          <p:nvPr>
            <p:ph idx="1"/>
          </p:nvPr>
        </p:nvSpPr>
        <p:spPr>
          <a:xfrm>
            <a:off x="457200" y="1600200"/>
            <a:ext cx="8229600" cy="4345084"/>
          </a:xfrm>
        </p:spPr>
        <p:txBody>
          <a:bodyPr>
            <a:normAutofit fontScale="77500" lnSpcReduction="20000"/>
          </a:bodyPr>
          <a:lstStyle/>
          <a:p>
            <a:r>
              <a:rPr lang="en-US" dirty="0" smtClean="0"/>
              <a:t>Some terms might be more common than others</a:t>
            </a:r>
          </a:p>
          <a:p>
            <a:r>
              <a:rPr lang="en-US" dirty="0" smtClean="0"/>
              <a:t>Chance of picking up large genes is higher than small genes</a:t>
            </a:r>
          </a:p>
          <a:p>
            <a:r>
              <a:rPr lang="en-US" dirty="0" smtClean="0"/>
              <a:t>If chance of detection is higher for genes with higher LD then this might be associated with functional annotation</a:t>
            </a:r>
          </a:p>
          <a:p>
            <a:r>
              <a:rPr lang="en-US" dirty="0" smtClean="0"/>
              <a:t>Allele frequency could be related to annotations (</a:t>
            </a:r>
            <a:r>
              <a:rPr lang="en-US" dirty="0" err="1" smtClean="0"/>
              <a:t>esp</a:t>
            </a:r>
            <a:r>
              <a:rPr lang="en-US" dirty="0" smtClean="0"/>
              <a:t> to do with selection) and more intermediate frequencies are easier to detect</a:t>
            </a:r>
          </a:p>
          <a:p>
            <a:r>
              <a:rPr lang="en-US" dirty="0" smtClean="0"/>
              <a:t>There could be ascertainment bias on the SNP chip</a:t>
            </a:r>
          </a:p>
          <a:p>
            <a:r>
              <a:rPr lang="en-US" dirty="0" err="1" smtClean="0"/>
              <a:t>Etc</a:t>
            </a:r>
            <a:r>
              <a:rPr lang="en-US" dirty="0" smtClean="0"/>
              <a:t> </a:t>
            </a:r>
            <a:r>
              <a:rPr lang="en-US" dirty="0" err="1" smtClean="0"/>
              <a:t>etc</a:t>
            </a:r>
            <a:endParaRPr lang="en-US" dirty="0" smtClean="0"/>
          </a:p>
          <a:p>
            <a:pPr marL="0" indent="0">
              <a:buNone/>
            </a:pPr>
            <a:endParaRPr lang="en-US" dirty="0"/>
          </a:p>
          <a:p>
            <a:pPr marL="0" indent="0">
              <a:buNone/>
            </a:pPr>
            <a:r>
              <a:rPr lang="en-US" b="1" dirty="0" smtClean="0"/>
              <a:t>Very important to have an appropriate null hypothesis</a:t>
            </a:r>
            <a:endParaRPr lang="en-US" b="1" dirty="0"/>
          </a:p>
        </p:txBody>
      </p:sp>
    </p:spTree>
    <p:extLst>
      <p:ext uri="{BB962C8B-B14F-4D97-AF65-F5344CB8AC3E}">
        <p14:creationId xmlns:p14="http://schemas.microsoft.com/office/powerpoint/2010/main" val="26884835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many human genes</a:t>
            </a:r>
            <a:endParaRPr lang="en-US" dirty="0"/>
          </a:p>
        </p:txBody>
      </p:sp>
      <p:sp>
        <p:nvSpPr>
          <p:cNvPr id="3" name="Content Placeholder 2"/>
          <p:cNvSpPr>
            <a:spLocks noGrp="1"/>
          </p:cNvSpPr>
          <p:nvPr>
            <p:ph idx="1"/>
          </p:nvPr>
        </p:nvSpPr>
        <p:spPr/>
        <p:txBody>
          <a:bodyPr>
            <a:normAutofit fontScale="85000" lnSpcReduction="20000"/>
          </a:bodyPr>
          <a:lstStyle/>
          <a:p>
            <a:pPr>
              <a:lnSpc>
                <a:spcPct val="125000"/>
              </a:lnSpc>
              <a:buFontTx/>
              <a:buChar char="•"/>
            </a:pPr>
            <a:r>
              <a:rPr lang="en-US" dirty="0"/>
              <a:t>1990: estimate human genes ~300,000</a:t>
            </a:r>
          </a:p>
          <a:p>
            <a:pPr>
              <a:lnSpc>
                <a:spcPct val="125000"/>
              </a:lnSpc>
              <a:buFontTx/>
              <a:buChar char="•"/>
            </a:pPr>
            <a:r>
              <a:rPr lang="en-US" dirty="0" smtClean="0"/>
              <a:t>1995</a:t>
            </a:r>
            <a:r>
              <a:rPr lang="en-US" dirty="0"/>
              <a:t>: estimate human genes ~100,000</a:t>
            </a:r>
          </a:p>
          <a:p>
            <a:pPr>
              <a:lnSpc>
                <a:spcPct val="125000"/>
              </a:lnSpc>
              <a:buFontTx/>
              <a:buChar char="•"/>
            </a:pPr>
            <a:r>
              <a:rPr lang="en-US" dirty="0" smtClean="0"/>
              <a:t>2000</a:t>
            </a:r>
            <a:r>
              <a:rPr lang="en-US" dirty="0"/>
              <a:t>: estimate human genes ~30,000</a:t>
            </a:r>
          </a:p>
          <a:p>
            <a:pPr>
              <a:lnSpc>
                <a:spcPct val="125000"/>
              </a:lnSpc>
              <a:buFontTx/>
              <a:buChar char="•"/>
            </a:pPr>
            <a:r>
              <a:rPr lang="en-US" dirty="0" smtClean="0"/>
              <a:t>2004</a:t>
            </a:r>
            <a:r>
              <a:rPr lang="en-US" dirty="0"/>
              <a:t>: estimate human genes ~25,000</a:t>
            </a:r>
          </a:p>
          <a:p>
            <a:pPr>
              <a:lnSpc>
                <a:spcPct val="125000"/>
              </a:lnSpc>
              <a:buFontTx/>
              <a:buChar char="•"/>
            </a:pPr>
            <a:r>
              <a:rPr lang="en-US" dirty="0" smtClean="0"/>
              <a:t>2008</a:t>
            </a:r>
            <a:r>
              <a:rPr lang="en-US" dirty="0"/>
              <a:t>: estimate human genes ~22,000</a:t>
            </a:r>
          </a:p>
          <a:p>
            <a:pPr>
              <a:lnSpc>
                <a:spcPct val="125000"/>
              </a:lnSpc>
              <a:buFontTx/>
              <a:buChar char="•"/>
            </a:pPr>
            <a:r>
              <a:rPr lang="en-US" dirty="0" smtClean="0"/>
              <a:t>2009</a:t>
            </a:r>
            <a:r>
              <a:rPr lang="en-US" dirty="0"/>
              <a:t>: </a:t>
            </a:r>
            <a:r>
              <a:rPr lang="en-US" dirty="0">
                <a:latin typeface="Arial Black" charset="0"/>
              </a:rPr>
              <a:t>known</a:t>
            </a:r>
            <a:r>
              <a:rPr lang="en-US" dirty="0"/>
              <a:t> human </a:t>
            </a:r>
            <a:r>
              <a:rPr lang="en-US" dirty="0" smtClean="0"/>
              <a:t>genes: 18,308</a:t>
            </a:r>
            <a:endParaRPr lang="en-US" dirty="0"/>
          </a:p>
          <a:p>
            <a:pPr marL="0" indent="0">
              <a:buNone/>
            </a:pPr>
            <a:endParaRPr lang="en-US" dirty="0" smtClean="0"/>
          </a:p>
          <a:p>
            <a:pPr marL="0" indent="0">
              <a:buNone/>
            </a:pPr>
            <a:r>
              <a:rPr lang="en-US" dirty="0" smtClean="0"/>
              <a:t>How can complexity be generated by so few genes?</a:t>
            </a:r>
          </a:p>
          <a:p>
            <a:pPr marL="0" indent="0">
              <a:buNone/>
            </a:pPr>
            <a:r>
              <a:rPr lang="en-US" b="1" dirty="0" smtClean="0"/>
              <a:t>REGULATION</a:t>
            </a:r>
            <a:endParaRPr lang="en-US" b="1" dirty="0"/>
          </a:p>
        </p:txBody>
      </p:sp>
    </p:spTree>
    <p:extLst>
      <p:ext uri="{BB962C8B-B14F-4D97-AF65-F5344CB8AC3E}">
        <p14:creationId xmlns:p14="http://schemas.microsoft.com/office/powerpoint/2010/main" val="39410661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Epigenetics - chromatin</a:t>
            </a:r>
            <a:endParaRPr lang="en-US" dirty="0"/>
          </a:p>
        </p:txBody>
      </p:sp>
      <p:pic>
        <p:nvPicPr>
          <p:cNvPr id="4" name="Content Placeholder 3" descr="nrg3682-f2.jpg"/>
          <p:cNvPicPr>
            <a:picLocks noGrp="1" noChangeAspect="1"/>
          </p:cNvPicPr>
          <p:nvPr>
            <p:ph idx="1"/>
          </p:nvPr>
        </p:nvPicPr>
        <p:blipFill>
          <a:blip r:embed="rId3" cstate="print">
            <a:extLst>
              <a:ext uri="{28A0092B-C50C-407E-A947-70E740481C1C}">
                <a14:useLocalDpi xmlns:a14="http://schemas.microsoft.com/office/drawing/2010/main"/>
              </a:ext>
            </a:extLst>
          </a:blip>
          <a:srcRect l="-33877" r="-33877"/>
          <a:stretch>
            <a:fillRect/>
          </a:stretch>
        </p:blipFill>
        <p:spPr>
          <a:xfrm>
            <a:off x="457200" y="1600200"/>
            <a:ext cx="8229600" cy="4244071"/>
          </a:xfrm>
        </p:spPr>
      </p:pic>
    </p:spTree>
    <p:extLst>
      <p:ext uri="{BB962C8B-B14F-4D97-AF65-F5344CB8AC3E}">
        <p14:creationId xmlns:p14="http://schemas.microsoft.com/office/powerpoint/2010/main" val="18519969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Chromatin marks in ENCODE</a:t>
            </a:r>
            <a:endParaRPr lang="en-US" dirty="0"/>
          </a:p>
        </p:txBody>
      </p:sp>
      <p:sp>
        <p:nvSpPr>
          <p:cNvPr id="3" name="Content Placeholder 2"/>
          <p:cNvSpPr>
            <a:spLocks noGrp="1"/>
          </p:cNvSpPr>
          <p:nvPr>
            <p:ph idx="1"/>
          </p:nvPr>
        </p:nvSpPr>
        <p:spPr/>
        <p:txBody>
          <a:bodyPr/>
          <a:lstStyle/>
          <a:p>
            <a:r>
              <a:rPr lang="en-US" dirty="0" smtClean="0"/>
              <a:t>Large number of cell types</a:t>
            </a:r>
          </a:p>
          <a:p>
            <a:r>
              <a:rPr lang="en-US" dirty="0" smtClean="0"/>
              <a:t>Measure the chromatin states for each cell type right across the genome</a:t>
            </a:r>
          </a:p>
          <a:p>
            <a:r>
              <a:rPr lang="en-US" dirty="0" err="1" smtClean="0"/>
              <a:t>Characterise</a:t>
            </a:r>
            <a:r>
              <a:rPr lang="en-US" dirty="0" smtClean="0"/>
              <a:t> each cell type by its patterns of chromatin</a:t>
            </a:r>
          </a:p>
          <a:p>
            <a:r>
              <a:rPr lang="en-US" dirty="0" smtClean="0"/>
              <a:t>Highly predictive of cell type and relationships between different cell types</a:t>
            </a:r>
          </a:p>
          <a:p>
            <a:endParaRPr lang="en-US" dirty="0"/>
          </a:p>
        </p:txBody>
      </p:sp>
    </p:spTree>
    <p:extLst>
      <p:ext uri="{BB962C8B-B14F-4D97-AF65-F5344CB8AC3E}">
        <p14:creationId xmlns:p14="http://schemas.microsoft.com/office/powerpoint/2010/main" val="24446450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Trynka</a:t>
            </a:r>
            <a:r>
              <a:rPr lang="en-US" dirty="0" smtClean="0"/>
              <a:t> 2012 NG</a:t>
            </a:r>
            <a:endParaRPr lang="en-US" dirty="0"/>
          </a:p>
        </p:txBody>
      </p:sp>
      <p:sp>
        <p:nvSpPr>
          <p:cNvPr id="3" name="Content Placeholder 2"/>
          <p:cNvSpPr>
            <a:spLocks noGrp="1"/>
          </p:cNvSpPr>
          <p:nvPr>
            <p:ph idx="1"/>
          </p:nvPr>
        </p:nvSpPr>
        <p:spPr/>
        <p:txBody>
          <a:bodyPr/>
          <a:lstStyle/>
          <a:p>
            <a:pPr marL="0" indent="0">
              <a:buNone/>
            </a:pPr>
            <a:r>
              <a:rPr lang="en-US" b="1" dirty="0" smtClean="0"/>
              <a:t>Hypothesis:</a:t>
            </a:r>
            <a:r>
              <a:rPr lang="en-US" dirty="0" smtClean="0"/>
              <a:t> SNPs influencing disease will be in regions influencing gene regulation by altering regulatory elements in cell types most relevant to the disease.</a:t>
            </a:r>
          </a:p>
          <a:p>
            <a:pPr marL="0" indent="0">
              <a:buNone/>
            </a:pPr>
            <a:endParaRPr lang="en-US" dirty="0" smtClean="0"/>
          </a:p>
          <a:p>
            <a:pPr marL="0" indent="0">
              <a:buNone/>
            </a:pPr>
            <a:r>
              <a:rPr lang="en-US" b="1" dirty="0" smtClean="0"/>
              <a:t>Analysis:</a:t>
            </a:r>
            <a:r>
              <a:rPr lang="en-US" dirty="0" smtClean="0"/>
              <a:t> Look to see if there is an enrichment of SNPs in the regulatory regions of relevant tissues</a:t>
            </a:r>
            <a:endParaRPr lang="en-US" dirty="0"/>
          </a:p>
        </p:txBody>
      </p:sp>
    </p:spTree>
    <p:extLst>
      <p:ext uri="{BB962C8B-B14F-4D97-AF65-F5344CB8AC3E}">
        <p14:creationId xmlns:p14="http://schemas.microsoft.com/office/powerpoint/2010/main" val="14576882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Trynka</a:t>
            </a:r>
            <a:r>
              <a:rPr lang="en-US" dirty="0" smtClean="0"/>
              <a:t> 2012 NG</a:t>
            </a:r>
            <a:endParaRPr lang="en-US" dirty="0"/>
          </a:p>
        </p:txBody>
      </p:sp>
      <p:pic>
        <p:nvPicPr>
          <p:cNvPr id="4" name="Content Placeholder 3"/>
          <p:cNvPicPr>
            <a:picLocks noGrp="1" noChangeAspect="1"/>
          </p:cNvPicPr>
          <p:nvPr>
            <p:ph sz="half" idx="1"/>
          </p:nvPr>
        </p:nvPicPr>
        <p:blipFill>
          <a:blip r:embed="rId2" cstate="print">
            <a:extLst>
              <a:ext uri="{28A0092B-C50C-407E-A947-70E740481C1C}">
                <a14:useLocalDpi xmlns:a14="http://schemas.microsoft.com/office/drawing/2010/main"/>
              </a:ext>
            </a:extLst>
          </a:blip>
          <a:srcRect t="-11729" b="-11729"/>
          <a:stretch>
            <a:fillRect/>
          </a:stretch>
        </p:blipFill>
        <p:spPr>
          <a:xfrm>
            <a:off x="4761580" y="1499058"/>
            <a:ext cx="4038600" cy="4525963"/>
          </a:xfrm>
        </p:spPr>
      </p:pic>
      <p:pic>
        <p:nvPicPr>
          <p:cNvPr id="9" name="Picture 8" descr="ng.2504-F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331" y="1832648"/>
            <a:ext cx="4233445" cy="3405551"/>
          </a:xfrm>
          <a:prstGeom prst="rect">
            <a:avLst/>
          </a:prstGeom>
        </p:spPr>
      </p:pic>
    </p:spTree>
    <p:extLst>
      <p:ext uri="{BB962C8B-B14F-4D97-AF65-F5344CB8AC3E}">
        <p14:creationId xmlns:p14="http://schemas.microsoft.com/office/powerpoint/2010/main" val="1310609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Farh</a:t>
            </a:r>
            <a:r>
              <a:rPr lang="en-US" dirty="0" smtClean="0"/>
              <a:t> et al Nature</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a:ext>
            </a:extLst>
          </a:blip>
          <a:srcRect t="18224" b="18224"/>
          <a:stretch>
            <a:fillRect/>
          </a:stretch>
        </p:blipFill>
        <p:spPr/>
      </p:pic>
    </p:spTree>
    <p:extLst>
      <p:ext uri="{BB962C8B-B14F-4D97-AF65-F5344CB8AC3E}">
        <p14:creationId xmlns:p14="http://schemas.microsoft.com/office/powerpoint/2010/main" val="4131028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Overview of genomic annotation</a:t>
            </a:r>
          </a:p>
          <a:p>
            <a:r>
              <a:rPr lang="en-US" dirty="0" smtClean="0"/>
              <a:t>Identifying the causal variant</a:t>
            </a:r>
          </a:p>
          <a:p>
            <a:r>
              <a:rPr lang="en-US" dirty="0"/>
              <a:t>Intro to online </a:t>
            </a:r>
            <a:r>
              <a:rPr lang="en-US" dirty="0" smtClean="0"/>
              <a:t>resources</a:t>
            </a:r>
          </a:p>
          <a:p>
            <a:r>
              <a:rPr lang="en-US" dirty="0" smtClean="0"/>
              <a:t>Functional annotation and pathway enrichment</a:t>
            </a:r>
          </a:p>
        </p:txBody>
      </p:sp>
    </p:spTree>
    <p:extLst>
      <p:ext uri="{BB962C8B-B14F-4D97-AF65-F5344CB8AC3E}">
        <p14:creationId xmlns:p14="http://schemas.microsoft.com/office/powerpoint/2010/main" val="36051827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Going from GWAS signal to causal variant is often very difficult</a:t>
            </a:r>
          </a:p>
          <a:p>
            <a:pPr lvl="1"/>
            <a:r>
              <a:rPr lang="en-US" dirty="0" smtClean="0"/>
              <a:t>Can use different populations</a:t>
            </a:r>
          </a:p>
          <a:p>
            <a:pPr lvl="1"/>
            <a:r>
              <a:rPr lang="en-US" dirty="0" smtClean="0"/>
              <a:t>Functional annotation</a:t>
            </a:r>
          </a:p>
          <a:p>
            <a:pPr lvl="1"/>
            <a:r>
              <a:rPr lang="en-US" dirty="0" smtClean="0"/>
              <a:t>Lab work</a:t>
            </a:r>
          </a:p>
          <a:p>
            <a:r>
              <a:rPr lang="en-US" dirty="0" smtClean="0"/>
              <a:t>Enrichment analysis can provide insight into disease mechanisms</a:t>
            </a:r>
          </a:p>
          <a:p>
            <a:pPr lvl="1"/>
            <a:r>
              <a:rPr lang="en-US" dirty="0" smtClean="0"/>
              <a:t>But must be careful to avoid false positives</a:t>
            </a:r>
          </a:p>
          <a:p>
            <a:r>
              <a:rPr lang="en-US" dirty="0" smtClean="0"/>
              <a:t>Huge amount of data being generated to annotate genomes</a:t>
            </a:r>
          </a:p>
          <a:p>
            <a:pPr lvl="1"/>
            <a:r>
              <a:rPr lang="en-US" dirty="0" smtClean="0"/>
              <a:t>Countless hypotheses can be generated and tested</a:t>
            </a:r>
          </a:p>
          <a:p>
            <a:pPr lvl="1"/>
            <a:r>
              <a:rPr lang="en-US" dirty="0" smtClean="0"/>
              <a:t>The quality of the data is quite variable</a:t>
            </a:r>
            <a:endParaRPr lang="en-US" dirty="0"/>
          </a:p>
        </p:txBody>
      </p:sp>
    </p:spTree>
    <p:extLst>
      <p:ext uri="{BB962C8B-B14F-4D97-AF65-F5344CB8AC3E}">
        <p14:creationId xmlns:p14="http://schemas.microsoft.com/office/powerpoint/2010/main" val="21812765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Functional annotation</a:t>
            </a:r>
            <a:endParaRPr lang="en-US" dirty="0"/>
          </a:p>
        </p:txBody>
      </p:sp>
      <p:sp>
        <p:nvSpPr>
          <p:cNvPr id="3" name="Content Placeholder 2"/>
          <p:cNvSpPr>
            <a:spLocks noGrp="1"/>
          </p:cNvSpPr>
          <p:nvPr>
            <p:ph idx="1"/>
          </p:nvPr>
        </p:nvSpPr>
        <p:spPr/>
        <p:txBody>
          <a:bodyPr>
            <a:normAutofit/>
          </a:bodyPr>
          <a:lstStyle/>
          <a:p>
            <a:r>
              <a:rPr lang="en-US" dirty="0" smtClean="0">
                <a:hlinkClick r:id="rId2"/>
              </a:rPr>
              <a:t>http://kn3in.github.io/annotation/</a:t>
            </a:r>
            <a:r>
              <a:rPr lang="en-US" dirty="0" smtClean="0"/>
              <a:t> - good tutorial on using </a:t>
            </a:r>
            <a:r>
              <a:rPr lang="en-US" dirty="0" err="1" smtClean="0"/>
              <a:t>biomart</a:t>
            </a:r>
            <a:r>
              <a:rPr lang="en-US" dirty="0" smtClean="0"/>
              <a:t> in R</a:t>
            </a:r>
          </a:p>
          <a:p>
            <a:r>
              <a:rPr lang="en-US" dirty="0" err="1" smtClean="0"/>
              <a:t>Haploreg</a:t>
            </a:r>
            <a:r>
              <a:rPr lang="en-US" dirty="0" smtClean="0"/>
              <a:t> </a:t>
            </a:r>
            <a:r>
              <a:rPr lang="en-US" dirty="0" smtClean="0">
                <a:hlinkClick r:id="rId3"/>
              </a:rPr>
              <a:t>http://www.broadinstitute.org/mammals/haploreg/haploreg_v3.php</a:t>
            </a:r>
            <a:endParaRPr lang="en-US" dirty="0" smtClean="0"/>
          </a:p>
          <a:p>
            <a:r>
              <a:rPr lang="en-US" dirty="0" err="1" smtClean="0"/>
              <a:t>Ensembl</a:t>
            </a:r>
            <a:r>
              <a:rPr lang="en-US" dirty="0" smtClean="0"/>
              <a:t> </a:t>
            </a:r>
            <a:r>
              <a:rPr lang="en-US" dirty="0" smtClean="0">
                <a:hlinkClick r:id="rId4"/>
              </a:rPr>
              <a:t>http://www.ensembl.org/info/docs/tools/vep/index.html</a:t>
            </a:r>
            <a:endParaRPr lang="en-US" dirty="0" smtClean="0"/>
          </a:p>
          <a:p>
            <a:pPr lvl="1"/>
            <a:endParaRPr lang="en-US" dirty="0" smtClean="0"/>
          </a:p>
          <a:p>
            <a:pPr lvl="1"/>
            <a:endParaRPr lang="en-US" dirty="0" smtClean="0"/>
          </a:p>
          <a:p>
            <a:endParaRPr lang="en-US" dirty="0"/>
          </a:p>
        </p:txBody>
      </p:sp>
    </p:spTree>
    <p:extLst>
      <p:ext uri="{BB962C8B-B14F-4D97-AF65-F5344CB8AC3E}">
        <p14:creationId xmlns:p14="http://schemas.microsoft.com/office/powerpoint/2010/main" val="27913202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Databases</a:t>
            </a:r>
            <a:endParaRPr lang="en-US" dirty="0"/>
          </a:p>
        </p:txBody>
      </p:sp>
      <p:sp>
        <p:nvSpPr>
          <p:cNvPr id="3" name="Content Placeholder 2"/>
          <p:cNvSpPr>
            <a:spLocks noGrp="1"/>
          </p:cNvSpPr>
          <p:nvPr>
            <p:ph idx="1"/>
          </p:nvPr>
        </p:nvSpPr>
        <p:spPr>
          <a:xfrm>
            <a:off x="457200" y="1600200"/>
            <a:ext cx="3954691" cy="4525963"/>
          </a:xfrm>
        </p:spPr>
        <p:txBody>
          <a:bodyPr/>
          <a:lstStyle/>
          <a:p>
            <a:pPr marL="0" indent="0">
              <a:buNone/>
            </a:pPr>
            <a:r>
              <a:rPr lang="en-GB" sz="2000" b="1" u="sng" dirty="0" smtClean="0">
                <a:solidFill>
                  <a:srgbClr val="000000"/>
                </a:solidFill>
              </a:rPr>
              <a:t>Broad Spectrum Queries</a:t>
            </a:r>
          </a:p>
          <a:p>
            <a:pPr marL="0" indent="0">
              <a:buNone/>
            </a:pPr>
            <a:r>
              <a:rPr lang="en-GB" sz="2000" dirty="0" err="1" smtClean="0">
                <a:solidFill>
                  <a:srgbClr val="000000"/>
                </a:solidFill>
              </a:rPr>
              <a:t>Entrez</a:t>
            </a:r>
            <a:r>
              <a:rPr lang="en-GB" sz="2000" dirty="0" smtClean="0">
                <a:solidFill>
                  <a:srgbClr val="000000"/>
                </a:solidFill>
              </a:rPr>
              <a:t>		</a:t>
            </a:r>
          </a:p>
          <a:p>
            <a:pPr marL="457200" lvl="1" indent="0">
              <a:buNone/>
            </a:pPr>
            <a:r>
              <a:rPr lang="en-GB" sz="1600" dirty="0" smtClean="0">
                <a:solidFill>
                  <a:srgbClr val="000000"/>
                </a:solidFill>
              </a:rPr>
              <a:t>http://</a:t>
            </a:r>
            <a:r>
              <a:rPr lang="en-GB" sz="1600" dirty="0" err="1" smtClean="0">
                <a:solidFill>
                  <a:srgbClr val="000000"/>
                </a:solidFill>
              </a:rPr>
              <a:t>www.ncbi.nlm.nih.gov</a:t>
            </a:r>
            <a:r>
              <a:rPr lang="en-GB" sz="1600" dirty="0" smtClean="0">
                <a:solidFill>
                  <a:srgbClr val="000000"/>
                </a:solidFill>
              </a:rPr>
              <a:t>/sites</a:t>
            </a:r>
          </a:p>
          <a:p>
            <a:pPr marL="0" indent="0">
              <a:buNone/>
            </a:pPr>
            <a:r>
              <a:rPr lang="en-GB" sz="2000" dirty="0" err="1" smtClean="0">
                <a:solidFill>
                  <a:srgbClr val="000000"/>
                </a:solidFill>
              </a:rPr>
              <a:t>GeneCards</a:t>
            </a:r>
            <a:r>
              <a:rPr lang="en-GB" sz="2000" dirty="0" smtClean="0">
                <a:solidFill>
                  <a:srgbClr val="000000"/>
                </a:solidFill>
              </a:rPr>
              <a:t>	</a:t>
            </a:r>
          </a:p>
          <a:p>
            <a:pPr marL="457200" lvl="1" indent="0">
              <a:buNone/>
            </a:pPr>
            <a:r>
              <a:rPr lang="en-GB" sz="1600" dirty="0" smtClean="0">
                <a:solidFill>
                  <a:srgbClr val="000000"/>
                </a:solidFill>
              </a:rPr>
              <a:t>http://</a:t>
            </a:r>
            <a:r>
              <a:rPr lang="en-GB" sz="1600" dirty="0" err="1" smtClean="0">
                <a:solidFill>
                  <a:srgbClr val="000000"/>
                </a:solidFill>
              </a:rPr>
              <a:t>www.genecards.org</a:t>
            </a:r>
            <a:r>
              <a:rPr lang="en-GB" sz="1600" dirty="0" smtClean="0">
                <a:solidFill>
                  <a:srgbClr val="000000"/>
                </a:solidFill>
              </a:rPr>
              <a:t>/</a:t>
            </a:r>
          </a:p>
          <a:p>
            <a:pPr marL="0" indent="0">
              <a:buNone/>
            </a:pPr>
            <a:endParaRPr lang="en-GB" sz="2000" dirty="0" smtClean="0">
              <a:solidFill>
                <a:srgbClr val="000000"/>
              </a:solidFill>
            </a:endParaRPr>
          </a:p>
          <a:p>
            <a:pPr marL="0" indent="0">
              <a:buNone/>
            </a:pPr>
            <a:r>
              <a:rPr lang="en-GB" sz="2000" b="1" u="sng" dirty="0" smtClean="0">
                <a:solidFill>
                  <a:srgbClr val="000000"/>
                </a:solidFill>
              </a:rPr>
              <a:t>Nucleotide</a:t>
            </a:r>
            <a:endParaRPr lang="en-GB" sz="2000" dirty="0" smtClean="0">
              <a:solidFill>
                <a:srgbClr val="000000"/>
              </a:solidFill>
            </a:endParaRPr>
          </a:p>
          <a:p>
            <a:pPr marL="0" indent="0">
              <a:buNone/>
            </a:pPr>
            <a:r>
              <a:rPr lang="en-GB" sz="2000" dirty="0" err="1" smtClean="0">
                <a:solidFill>
                  <a:srgbClr val="000000"/>
                </a:solidFill>
              </a:rPr>
              <a:t>GenBank</a:t>
            </a:r>
            <a:r>
              <a:rPr lang="en-GB" sz="2000" dirty="0" smtClean="0">
                <a:solidFill>
                  <a:srgbClr val="000000"/>
                </a:solidFill>
              </a:rPr>
              <a:t>  	    </a:t>
            </a:r>
          </a:p>
          <a:p>
            <a:pPr marL="457200" lvl="1" indent="0">
              <a:buNone/>
            </a:pPr>
            <a:r>
              <a:rPr lang="en-GB" sz="1600" dirty="0" smtClean="0">
                <a:solidFill>
                  <a:srgbClr val="000000"/>
                </a:solidFill>
              </a:rPr>
              <a:t>http://</a:t>
            </a:r>
            <a:r>
              <a:rPr lang="en-GB" sz="1600" dirty="0" err="1" smtClean="0">
                <a:solidFill>
                  <a:srgbClr val="000000"/>
                </a:solidFill>
              </a:rPr>
              <a:t>www.ncbi.nlm.nih.gov</a:t>
            </a:r>
            <a:r>
              <a:rPr lang="en-GB" sz="1600" dirty="0" smtClean="0">
                <a:solidFill>
                  <a:srgbClr val="000000"/>
                </a:solidFill>
              </a:rPr>
              <a:t>/</a:t>
            </a:r>
            <a:r>
              <a:rPr lang="en-GB" sz="1600" dirty="0" err="1" smtClean="0">
                <a:solidFill>
                  <a:srgbClr val="000000"/>
                </a:solidFill>
              </a:rPr>
              <a:t>Genbank</a:t>
            </a:r>
            <a:endParaRPr lang="en-GB" sz="1600" dirty="0" smtClean="0">
              <a:solidFill>
                <a:srgbClr val="000000"/>
              </a:solidFill>
            </a:endParaRPr>
          </a:p>
          <a:p>
            <a:pPr marL="0" indent="0">
              <a:buNone/>
            </a:pPr>
            <a:r>
              <a:rPr lang="en-GB" sz="2000" dirty="0" smtClean="0">
                <a:solidFill>
                  <a:srgbClr val="000000"/>
                </a:solidFill>
              </a:rPr>
              <a:t> </a:t>
            </a:r>
            <a:r>
              <a:rPr lang="en-GB" sz="2000" dirty="0" err="1" smtClean="0">
                <a:solidFill>
                  <a:srgbClr val="000000"/>
                </a:solidFill>
              </a:rPr>
              <a:t>Ensembl</a:t>
            </a:r>
            <a:r>
              <a:rPr lang="en-GB" sz="2000" dirty="0" smtClean="0">
                <a:solidFill>
                  <a:srgbClr val="000000"/>
                </a:solidFill>
              </a:rPr>
              <a:t>  	   </a:t>
            </a:r>
          </a:p>
          <a:p>
            <a:pPr marL="457200" lvl="1" indent="0">
              <a:buNone/>
            </a:pPr>
            <a:r>
              <a:rPr lang="en-GB" sz="1600" dirty="0" smtClean="0">
                <a:solidFill>
                  <a:srgbClr val="000000"/>
                </a:solidFill>
              </a:rPr>
              <a:t>http://</a:t>
            </a:r>
            <a:r>
              <a:rPr lang="en-GB" sz="1600" dirty="0" err="1" smtClean="0">
                <a:solidFill>
                  <a:srgbClr val="000000"/>
                </a:solidFill>
              </a:rPr>
              <a:t>www.ensembl.org</a:t>
            </a:r>
            <a:r>
              <a:rPr lang="en-GB" sz="1600" dirty="0" smtClean="0">
                <a:solidFill>
                  <a:srgbClr val="000000"/>
                </a:solidFill>
              </a:rPr>
              <a:t>/ </a:t>
            </a:r>
          </a:p>
          <a:p>
            <a:endParaRPr lang="en-GB" sz="2000" dirty="0" smtClean="0">
              <a:solidFill>
                <a:srgbClr val="000000"/>
              </a:solidFill>
            </a:endParaRPr>
          </a:p>
          <a:p>
            <a:endParaRPr lang="en-US" dirty="0">
              <a:solidFill>
                <a:srgbClr val="000000"/>
              </a:solidFill>
            </a:endParaRPr>
          </a:p>
        </p:txBody>
      </p:sp>
      <p:sp>
        <p:nvSpPr>
          <p:cNvPr id="4" name="Content Placeholder 2"/>
          <p:cNvSpPr txBox="1">
            <a:spLocks/>
          </p:cNvSpPr>
          <p:nvPr/>
        </p:nvSpPr>
        <p:spPr>
          <a:xfrm>
            <a:off x="4698399" y="1752600"/>
            <a:ext cx="3954691" cy="4525963"/>
          </a:xfrm>
          <a:prstGeom prst="rect">
            <a:avLst/>
          </a:prstGeom>
        </p:spPr>
        <p:txBody>
          <a:bodyPr vert="horz" lIns="91440" tIns="45720" rIns="91440" bIns="45720" rtlCol="0">
            <a:normAutofit fontScale="62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GB" sz="2200" b="1" u="sng" dirty="0" smtClean="0">
                <a:solidFill>
                  <a:srgbClr val="000000"/>
                </a:solidFill>
              </a:rPr>
              <a:t>Mutation</a:t>
            </a:r>
          </a:p>
          <a:p>
            <a:pPr marL="0" indent="0">
              <a:buNone/>
            </a:pPr>
            <a:r>
              <a:rPr lang="en-GB" sz="2200" dirty="0" smtClean="0">
                <a:solidFill>
                  <a:srgbClr val="000000"/>
                </a:solidFill>
              </a:rPr>
              <a:t>HGMD (Human gene mutation database)  	</a:t>
            </a:r>
          </a:p>
          <a:p>
            <a:pPr marL="457200" lvl="1" indent="0">
              <a:buNone/>
            </a:pPr>
            <a:r>
              <a:rPr lang="en-GB" sz="1800" dirty="0" smtClean="0">
                <a:solidFill>
                  <a:srgbClr val="000000"/>
                </a:solidFill>
              </a:rPr>
              <a:t>http://</a:t>
            </a:r>
            <a:r>
              <a:rPr lang="en-GB" sz="1800" dirty="0" err="1" smtClean="0">
                <a:solidFill>
                  <a:srgbClr val="000000"/>
                </a:solidFill>
              </a:rPr>
              <a:t>www.hgmd.cf.ac.uk</a:t>
            </a:r>
            <a:endParaRPr lang="en-GB" sz="1800" dirty="0" smtClean="0">
              <a:solidFill>
                <a:srgbClr val="000000"/>
              </a:solidFill>
            </a:endParaRPr>
          </a:p>
          <a:p>
            <a:pPr marL="457200" lvl="1" indent="0">
              <a:buNone/>
            </a:pPr>
            <a:r>
              <a:rPr lang="en-GB" sz="2200" dirty="0" smtClean="0">
                <a:solidFill>
                  <a:srgbClr val="000000"/>
                </a:solidFill>
              </a:rPr>
              <a:t>Database of Genomic Variants:  			</a:t>
            </a:r>
          </a:p>
          <a:p>
            <a:pPr marL="457200" lvl="1" indent="0">
              <a:buNone/>
            </a:pPr>
            <a:r>
              <a:rPr lang="en-GB" sz="1800" dirty="0" smtClean="0">
                <a:solidFill>
                  <a:srgbClr val="000000"/>
                </a:solidFill>
              </a:rPr>
              <a:t>http://</a:t>
            </a:r>
            <a:r>
              <a:rPr lang="en-GB" sz="1800" dirty="0" err="1" smtClean="0">
                <a:solidFill>
                  <a:srgbClr val="000000"/>
                </a:solidFill>
              </a:rPr>
              <a:t>projects.tcag.ca</a:t>
            </a:r>
            <a:r>
              <a:rPr lang="en-GB" sz="1800" dirty="0" smtClean="0">
                <a:solidFill>
                  <a:srgbClr val="000000"/>
                </a:solidFill>
              </a:rPr>
              <a:t>/variation/ </a:t>
            </a:r>
          </a:p>
          <a:p>
            <a:pPr marL="0" indent="0">
              <a:buNone/>
            </a:pPr>
            <a:r>
              <a:rPr lang="en-GB" sz="2200" dirty="0" err="1" smtClean="0">
                <a:solidFill>
                  <a:srgbClr val="000000"/>
                </a:solidFill>
              </a:rPr>
              <a:t>mutDB</a:t>
            </a:r>
            <a:r>
              <a:rPr lang="en-GB" sz="2200" dirty="0" smtClean="0">
                <a:solidFill>
                  <a:srgbClr val="000000"/>
                </a:solidFill>
              </a:rPr>
              <a:t>:  						</a:t>
            </a:r>
          </a:p>
          <a:p>
            <a:pPr marL="457200" lvl="1" indent="0">
              <a:buNone/>
            </a:pPr>
            <a:r>
              <a:rPr lang="en-GB" sz="1800" dirty="0" smtClean="0">
                <a:solidFill>
                  <a:srgbClr val="000000"/>
                </a:solidFill>
              </a:rPr>
              <a:t>http://</a:t>
            </a:r>
            <a:r>
              <a:rPr lang="en-GB" sz="1800" dirty="0" err="1" smtClean="0">
                <a:solidFill>
                  <a:srgbClr val="000000"/>
                </a:solidFill>
              </a:rPr>
              <a:t>www.mutdb.org</a:t>
            </a:r>
            <a:r>
              <a:rPr lang="en-GB" sz="1800" dirty="0" smtClean="0">
                <a:solidFill>
                  <a:srgbClr val="000000"/>
                </a:solidFill>
              </a:rPr>
              <a:t>/</a:t>
            </a:r>
          </a:p>
          <a:p>
            <a:pPr marL="0" indent="0">
              <a:buNone/>
            </a:pPr>
            <a:r>
              <a:rPr lang="en-GB" sz="2200" dirty="0" err="1" smtClean="0">
                <a:solidFill>
                  <a:srgbClr val="000000"/>
                </a:solidFill>
              </a:rPr>
              <a:t>Mitomap</a:t>
            </a:r>
            <a:r>
              <a:rPr lang="en-GB" sz="2200" dirty="0" smtClean="0">
                <a:solidFill>
                  <a:srgbClr val="000000"/>
                </a:solidFill>
              </a:rPr>
              <a:t> (Mitochondrial DNA):  			</a:t>
            </a:r>
          </a:p>
          <a:p>
            <a:pPr marL="457200" lvl="1" indent="0">
              <a:buNone/>
            </a:pPr>
            <a:r>
              <a:rPr lang="en-GB" sz="1800" dirty="0" smtClean="0">
                <a:solidFill>
                  <a:srgbClr val="000000"/>
                </a:solidFill>
              </a:rPr>
              <a:t>http://</a:t>
            </a:r>
            <a:r>
              <a:rPr lang="en-GB" sz="1800" dirty="0" err="1" smtClean="0">
                <a:solidFill>
                  <a:srgbClr val="000000"/>
                </a:solidFill>
              </a:rPr>
              <a:t>www.mitomap.org</a:t>
            </a:r>
            <a:r>
              <a:rPr lang="en-GB" sz="1800" dirty="0" smtClean="0">
                <a:solidFill>
                  <a:srgbClr val="000000"/>
                </a:solidFill>
              </a:rPr>
              <a:t>/ </a:t>
            </a:r>
          </a:p>
          <a:p>
            <a:pPr marL="0" indent="0">
              <a:buNone/>
            </a:pPr>
            <a:endParaRPr lang="en-GB" sz="2200" dirty="0" smtClean="0">
              <a:solidFill>
                <a:srgbClr val="000000"/>
              </a:solidFill>
            </a:endParaRPr>
          </a:p>
          <a:p>
            <a:pPr marL="0" indent="0">
              <a:buNone/>
            </a:pPr>
            <a:r>
              <a:rPr lang="en-GB" sz="2200" b="1" u="sng" dirty="0" smtClean="0">
                <a:solidFill>
                  <a:srgbClr val="000000"/>
                </a:solidFill>
              </a:rPr>
              <a:t>SNPs &amp; common structural changes</a:t>
            </a:r>
          </a:p>
          <a:p>
            <a:pPr marL="0" indent="0">
              <a:buNone/>
            </a:pPr>
            <a:r>
              <a:rPr lang="en-GB" sz="2200" dirty="0" smtClean="0">
                <a:solidFill>
                  <a:srgbClr val="000000"/>
                </a:solidFill>
              </a:rPr>
              <a:t>1000 genomes</a:t>
            </a:r>
          </a:p>
          <a:p>
            <a:pPr marL="457200" lvl="1" indent="0">
              <a:buNone/>
            </a:pPr>
            <a:r>
              <a:rPr lang="en-GB" sz="1800" dirty="0" smtClean="0">
                <a:solidFill>
                  <a:srgbClr val="000000"/>
                </a:solidFill>
                <a:hlinkClick r:id="rId2"/>
              </a:rPr>
              <a:t>http://www.1000genomes.org/</a:t>
            </a:r>
            <a:endParaRPr lang="en-GB" sz="1800" dirty="0" smtClean="0">
              <a:solidFill>
                <a:srgbClr val="000000"/>
              </a:solidFill>
            </a:endParaRPr>
          </a:p>
          <a:p>
            <a:pPr marL="0" indent="0">
              <a:buNone/>
            </a:pPr>
            <a:r>
              <a:rPr lang="en-GB" sz="2000" dirty="0" smtClean="0">
                <a:solidFill>
                  <a:srgbClr val="000000"/>
                </a:solidFill>
              </a:rPr>
              <a:t>ALFRED	</a:t>
            </a:r>
          </a:p>
          <a:p>
            <a:pPr marL="457200" lvl="1" indent="0">
              <a:buNone/>
            </a:pPr>
            <a:r>
              <a:rPr lang="en-GB" sz="1800" dirty="0" smtClean="0">
                <a:solidFill>
                  <a:srgbClr val="000000"/>
                </a:solidFill>
                <a:hlinkClick r:id="rId3"/>
              </a:rPr>
              <a:t>http://</a:t>
            </a:r>
            <a:r>
              <a:rPr lang="en-GB" sz="1800" dirty="0" err="1" smtClean="0">
                <a:solidFill>
                  <a:srgbClr val="000000"/>
                </a:solidFill>
                <a:hlinkClick r:id="rId3"/>
              </a:rPr>
              <a:t>alfred.med.yale.edu</a:t>
            </a:r>
            <a:r>
              <a:rPr lang="en-GB" sz="1800" dirty="0" smtClean="0">
                <a:solidFill>
                  <a:srgbClr val="000000"/>
                </a:solidFill>
                <a:hlinkClick r:id="rId3"/>
              </a:rPr>
              <a:t>/</a:t>
            </a:r>
            <a:r>
              <a:rPr lang="en-GB" sz="1800" dirty="0" err="1" smtClean="0">
                <a:solidFill>
                  <a:srgbClr val="000000"/>
                </a:solidFill>
                <a:hlinkClick r:id="rId3"/>
              </a:rPr>
              <a:t>alfred</a:t>
            </a:r>
            <a:r>
              <a:rPr lang="en-GB" sz="1800" dirty="0" smtClean="0">
                <a:solidFill>
                  <a:srgbClr val="000000"/>
                </a:solidFill>
                <a:hlinkClick r:id="rId3"/>
              </a:rPr>
              <a:t>/</a:t>
            </a:r>
            <a:r>
              <a:rPr lang="en-GB" sz="1800" dirty="0" err="1" smtClean="0">
                <a:solidFill>
                  <a:srgbClr val="000000"/>
                </a:solidFill>
                <a:hlinkClick r:id="rId3"/>
              </a:rPr>
              <a:t>index.asp</a:t>
            </a:r>
            <a:endParaRPr lang="en-GB" sz="1800" dirty="0" smtClean="0">
              <a:solidFill>
                <a:srgbClr val="000000"/>
              </a:solidFill>
            </a:endParaRPr>
          </a:p>
          <a:p>
            <a:pPr marL="0" indent="0">
              <a:buNone/>
            </a:pPr>
            <a:r>
              <a:rPr lang="en-GB" sz="2200" dirty="0" smtClean="0">
                <a:solidFill>
                  <a:srgbClr val="000000"/>
                </a:solidFill>
              </a:rPr>
              <a:t>UCSC genome browser</a:t>
            </a:r>
          </a:p>
          <a:p>
            <a:pPr marL="457200" lvl="1" indent="0">
              <a:buNone/>
            </a:pPr>
            <a:r>
              <a:rPr lang="en-GB" sz="1800" dirty="0" smtClean="0">
                <a:solidFill>
                  <a:srgbClr val="000000"/>
                </a:solidFill>
              </a:rPr>
              <a:t>http://</a:t>
            </a:r>
            <a:r>
              <a:rPr lang="en-GB" sz="1800" dirty="0" err="1" smtClean="0">
                <a:solidFill>
                  <a:srgbClr val="000000"/>
                </a:solidFill>
              </a:rPr>
              <a:t>genome.ucsc.edu</a:t>
            </a:r>
            <a:r>
              <a:rPr lang="en-GB" sz="1800" dirty="0" smtClean="0">
                <a:solidFill>
                  <a:srgbClr val="000000"/>
                </a:solidFill>
              </a:rPr>
              <a:t>/    </a:t>
            </a:r>
          </a:p>
          <a:p>
            <a:pPr marL="0" indent="0">
              <a:buNone/>
            </a:pPr>
            <a:r>
              <a:rPr lang="en-GB" sz="2200" dirty="0" err="1" smtClean="0">
                <a:solidFill>
                  <a:srgbClr val="000000"/>
                </a:solidFill>
              </a:rPr>
              <a:t>dbSNP</a:t>
            </a:r>
            <a:r>
              <a:rPr lang="en-GB" sz="2000" dirty="0" smtClean="0">
                <a:solidFill>
                  <a:srgbClr val="000000"/>
                </a:solidFill>
              </a:rPr>
              <a:t>  	</a:t>
            </a:r>
          </a:p>
          <a:p>
            <a:pPr marL="457200" lvl="1" indent="0">
              <a:buNone/>
            </a:pPr>
            <a:r>
              <a:rPr lang="en-GB" sz="1800" dirty="0" smtClean="0">
                <a:solidFill>
                  <a:srgbClr val="000000"/>
                </a:solidFill>
                <a:hlinkClick r:id="rId4"/>
              </a:rPr>
              <a:t>http://</a:t>
            </a:r>
            <a:r>
              <a:rPr lang="en-GB" sz="1800" dirty="0" err="1" smtClean="0">
                <a:solidFill>
                  <a:srgbClr val="000000"/>
                </a:solidFill>
                <a:hlinkClick r:id="rId4"/>
              </a:rPr>
              <a:t>www.ncbi.nlm.nih.gov</a:t>
            </a:r>
            <a:r>
              <a:rPr lang="en-GB" sz="1800" dirty="0" smtClean="0">
                <a:solidFill>
                  <a:srgbClr val="000000"/>
                </a:solidFill>
                <a:hlinkClick r:id="rId4"/>
              </a:rPr>
              <a:t>/projects/SNP/</a:t>
            </a:r>
            <a:endParaRPr lang="en-GB" sz="1800" dirty="0" smtClean="0">
              <a:solidFill>
                <a:srgbClr val="000000"/>
              </a:solidFill>
            </a:endParaRPr>
          </a:p>
          <a:p>
            <a:pPr marL="0" indent="0">
              <a:buNone/>
            </a:pPr>
            <a:r>
              <a:rPr lang="en-GB" sz="2200" dirty="0" err="1" smtClean="0">
                <a:solidFill>
                  <a:srgbClr val="000000"/>
                </a:solidFill>
              </a:rPr>
              <a:t>HapMap</a:t>
            </a:r>
            <a:r>
              <a:rPr lang="en-GB" sz="2000" dirty="0" smtClean="0">
                <a:solidFill>
                  <a:srgbClr val="000000"/>
                </a:solidFill>
              </a:rPr>
              <a:t>	</a:t>
            </a:r>
          </a:p>
          <a:p>
            <a:pPr marL="457200" lvl="1" indent="0">
              <a:buNone/>
            </a:pPr>
            <a:r>
              <a:rPr lang="en-GB" sz="1800" dirty="0" smtClean="0">
                <a:solidFill>
                  <a:srgbClr val="000000"/>
                </a:solidFill>
              </a:rPr>
              <a:t>http://</a:t>
            </a:r>
            <a:r>
              <a:rPr lang="en-GB" sz="1800" dirty="0" err="1" smtClean="0">
                <a:solidFill>
                  <a:srgbClr val="000000"/>
                </a:solidFill>
              </a:rPr>
              <a:t>hapmap.ncbi.nlm.nih.gov</a:t>
            </a:r>
            <a:r>
              <a:rPr lang="en-GB" sz="1800" dirty="0" smtClean="0">
                <a:solidFill>
                  <a:srgbClr val="000000"/>
                </a:solidFill>
              </a:rPr>
              <a:t>/</a:t>
            </a:r>
          </a:p>
        </p:txBody>
      </p:sp>
    </p:spTree>
    <p:extLst>
      <p:ext uri="{BB962C8B-B14F-4D97-AF65-F5344CB8AC3E}">
        <p14:creationId xmlns:p14="http://schemas.microsoft.com/office/powerpoint/2010/main" val="14552854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Databases</a:t>
            </a:r>
            <a:endParaRPr lang="en-US" dirty="0"/>
          </a:p>
        </p:txBody>
      </p:sp>
      <p:sp>
        <p:nvSpPr>
          <p:cNvPr id="4" name="Content Placeholder 3"/>
          <p:cNvSpPr>
            <a:spLocks noGrp="1"/>
          </p:cNvSpPr>
          <p:nvPr>
            <p:ph sz="half" idx="1"/>
          </p:nvPr>
        </p:nvSpPr>
        <p:spPr/>
        <p:txBody>
          <a:bodyPr>
            <a:normAutofit fontScale="85000" lnSpcReduction="20000"/>
          </a:bodyPr>
          <a:lstStyle/>
          <a:p>
            <a:pPr marL="0" indent="0">
              <a:buNone/>
            </a:pPr>
            <a:r>
              <a:rPr lang="en-GB" sz="1900" b="1" u="sng" dirty="0" err="1" smtClean="0">
                <a:solidFill>
                  <a:srgbClr val="000000"/>
                </a:solidFill>
              </a:rPr>
              <a:t>Genomewide</a:t>
            </a:r>
            <a:r>
              <a:rPr lang="en-GB" sz="1900" b="1" u="sng" dirty="0" smtClean="0">
                <a:solidFill>
                  <a:srgbClr val="000000"/>
                </a:solidFill>
              </a:rPr>
              <a:t> association study results</a:t>
            </a:r>
          </a:p>
          <a:p>
            <a:pPr marL="0" indent="0">
              <a:buNone/>
            </a:pPr>
            <a:r>
              <a:rPr lang="en-GB" sz="1500" dirty="0" smtClean="0">
                <a:solidFill>
                  <a:srgbClr val="000000"/>
                </a:solidFill>
              </a:rPr>
              <a:t>Catalogue of human </a:t>
            </a:r>
            <a:r>
              <a:rPr lang="en-GB" sz="1500" dirty="0" err="1" smtClean="0">
                <a:solidFill>
                  <a:srgbClr val="000000"/>
                </a:solidFill>
              </a:rPr>
              <a:t>genomewide</a:t>
            </a:r>
            <a:r>
              <a:rPr lang="en-GB" sz="1500" dirty="0" smtClean="0">
                <a:solidFill>
                  <a:srgbClr val="000000"/>
                </a:solidFill>
              </a:rPr>
              <a:t> association studies</a:t>
            </a:r>
          </a:p>
          <a:p>
            <a:pPr marL="0" indent="0">
              <a:buNone/>
            </a:pPr>
            <a:r>
              <a:rPr lang="en-GB" sz="1500" dirty="0" smtClean="0">
                <a:solidFill>
                  <a:srgbClr val="000000"/>
                </a:solidFill>
              </a:rPr>
              <a:t>	</a:t>
            </a:r>
            <a:r>
              <a:rPr lang="en-GB" sz="1500" dirty="0" smtClean="0">
                <a:solidFill>
                  <a:srgbClr val="000000"/>
                </a:solidFill>
                <a:hlinkClick r:id="rId2"/>
              </a:rPr>
              <a:t>http://</a:t>
            </a:r>
            <a:r>
              <a:rPr lang="en-GB" sz="1500" dirty="0" err="1" smtClean="0">
                <a:solidFill>
                  <a:srgbClr val="000000"/>
                </a:solidFill>
                <a:hlinkClick r:id="rId2"/>
              </a:rPr>
              <a:t>www.genome.gov</a:t>
            </a:r>
            <a:r>
              <a:rPr lang="en-GB" sz="1500" dirty="0" smtClean="0">
                <a:solidFill>
                  <a:srgbClr val="000000"/>
                </a:solidFill>
                <a:hlinkClick r:id="rId2"/>
              </a:rPr>
              <a:t>/</a:t>
            </a:r>
            <a:r>
              <a:rPr lang="en-GB" sz="1500" dirty="0" err="1" smtClean="0">
                <a:solidFill>
                  <a:srgbClr val="000000"/>
                </a:solidFill>
                <a:hlinkClick r:id="rId2"/>
              </a:rPr>
              <a:t>gwastudies</a:t>
            </a:r>
            <a:r>
              <a:rPr lang="en-GB" sz="1500" dirty="0" smtClean="0">
                <a:solidFill>
                  <a:srgbClr val="000000"/>
                </a:solidFill>
                <a:hlinkClick r:id="rId2"/>
              </a:rPr>
              <a:t>/</a:t>
            </a:r>
            <a:endParaRPr lang="en-GB" sz="1500" dirty="0" smtClean="0">
              <a:solidFill>
                <a:srgbClr val="000000"/>
              </a:solidFill>
            </a:endParaRPr>
          </a:p>
          <a:p>
            <a:pPr marL="0" indent="0">
              <a:buNone/>
            </a:pPr>
            <a:endParaRPr lang="en-GB" sz="1900" b="1" u="sng" dirty="0" smtClean="0">
              <a:solidFill>
                <a:srgbClr val="000000"/>
              </a:solidFill>
            </a:endParaRPr>
          </a:p>
          <a:p>
            <a:pPr marL="0" indent="0">
              <a:buNone/>
            </a:pPr>
            <a:r>
              <a:rPr lang="en-GB" sz="1900" b="1" u="sng" dirty="0" smtClean="0">
                <a:solidFill>
                  <a:srgbClr val="000000"/>
                </a:solidFill>
              </a:rPr>
              <a:t>Expression</a:t>
            </a:r>
          </a:p>
          <a:p>
            <a:pPr marL="0" indent="0">
              <a:buNone/>
            </a:pPr>
            <a:r>
              <a:rPr lang="en-GB" sz="1900" dirty="0" smtClean="0">
                <a:solidFill>
                  <a:srgbClr val="000000"/>
                </a:solidFill>
              </a:rPr>
              <a:t>NCBI</a:t>
            </a:r>
          </a:p>
          <a:p>
            <a:pPr marL="0" indent="0">
              <a:buNone/>
            </a:pPr>
            <a:r>
              <a:rPr lang="en-GB" sz="1500" dirty="0" smtClean="0">
                <a:solidFill>
                  <a:srgbClr val="000000"/>
                </a:solidFill>
              </a:rPr>
              <a:t>	</a:t>
            </a:r>
            <a:r>
              <a:rPr lang="en-GB" sz="1500" dirty="0" smtClean="0">
                <a:solidFill>
                  <a:srgbClr val="000000"/>
                </a:solidFill>
                <a:hlinkClick r:id="rId3"/>
              </a:rPr>
              <a:t>http://</a:t>
            </a:r>
            <a:r>
              <a:rPr lang="en-GB" sz="1500" dirty="0" err="1" smtClean="0">
                <a:solidFill>
                  <a:srgbClr val="000000"/>
                </a:solidFill>
                <a:hlinkClick r:id="rId3"/>
              </a:rPr>
              <a:t>www.ncbi.nlm.nih.gov</a:t>
            </a:r>
            <a:r>
              <a:rPr lang="en-GB" sz="1500" dirty="0" smtClean="0">
                <a:solidFill>
                  <a:srgbClr val="000000"/>
                </a:solidFill>
                <a:hlinkClick r:id="rId3"/>
              </a:rPr>
              <a:t>/</a:t>
            </a:r>
            <a:endParaRPr lang="en-GB" sz="1500" dirty="0" smtClean="0">
              <a:solidFill>
                <a:srgbClr val="000000"/>
              </a:solidFill>
            </a:endParaRPr>
          </a:p>
          <a:p>
            <a:pPr marL="0" indent="0">
              <a:buNone/>
            </a:pPr>
            <a:r>
              <a:rPr lang="en-GB" sz="1900" dirty="0" smtClean="0">
                <a:solidFill>
                  <a:srgbClr val="000000"/>
                </a:solidFill>
              </a:rPr>
              <a:t>Jackson mouse laboratories</a:t>
            </a:r>
          </a:p>
          <a:p>
            <a:pPr marL="0" indent="0">
              <a:buNone/>
            </a:pPr>
            <a:r>
              <a:rPr lang="en-GB" sz="1500" dirty="0" smtClean="0">
                <a:solidFill>
                  <a:srgbClr val="000000"/>
                </a:solidFill>
              </a:rPr>
              <a:t>	</a:t>
            </a:r>
            <a:r>
              <a:rPr lang="en-GB" sz="1500" dirty="0" smtClean="0">
                <a:solidFill>
                  <a:srgbClr val="000000"/>
                </a:solidFill>
                <a:hlinkClick r:id="rId4"/>
              </a:rPr>
              <a:t>http://</a:t>
            </a:r>
            <a:r>
              <a:rPr lang="en-GB" sz="1500" dirty="0" err="1" smtClean="0">
                <a:solidFill>
                  <a:srgbClr val="000000"/>
                </a:solidFill>
                <a:hlinkClick r:id="rId4"/>
              </a:rPr>
              <a:t>phenome.jax.org</a:t>
            </a:r>
            <a:r>
              <a:rPr lang="en-GB" sz="1500" dirty="0" smtClean="0">
                <a:solidFill>
                  <a:srgbClr val="000000"/>
                </a:solidFill>
                <a:hlinkClick r:id="rId4"/>
              </a:rPr>
              <a:t>/</a:t>
            </a:r>
            <a:endParaRPr lang="en-GB" sz="1500" dirty="0" smtClean="0">
              <a:solidFill>
                <a:srgbClr val="000000"/>
              </a:solidFill>
            </a:endParaRPr>
          </a:p>
          <a:p>
            <a:pPr marL="0" indent="0">
              <a:buNone/>
            </a:pPr>
            <a:r>
              <a:rPr lang="en-GB" sz="1900" dirty="0" smtClean="0">
                <a:solidFill>
                  <a:srgbClr val="000000"/>
                </a:solidFill>
              </a:rPr>
              <a:t>UCSC genome browser</a:t>
            </a:r>
          </a:p>
          <a:p>
            <a:pPr marL="0" lvl="1" indent="0">
              <a:buNone/>
            </a:pPr>
            <a:r>
              <a:rPr lang="en-GB" sz="1900" dirty="0" smtClean="0">
                <a:solidFill>
                  <a:srgbClr val="000000"/>
                </a:solidFill>
              </a:rPr>
              <a:t>	</a:t>
            </a:r>
            <a:r>
              <a:rPr lang="en-GB" sz="1500" dirty="0" smtClean="0">
                <a:solidFill>
                  <a:srgbClr val="000000"/>
                </a:solidFill>
              </a:rPr>
              <a:t>http://</a:t>
            </a:r>
            <a:r>
              <a:rPr lang="en-GB" sz="1500" dirty="0" err="1" smtClean="0">
                <a:solidFill>
                  <a:srgbClr val="000000"/>
                </a:solidFill>
              </a:rPr>
              <a:t>genome.ucsc.edu</a:t>
            </a:r>
            <a:r>
              <a:rPr lang="en-GB" sz="1500" dirty="0" smtClean="0">
                <a:solidFill>
                  <a:srgbClr val="000000"/>
                </a:solidFill>
              </a:rPr>
              <a:t>/    </a:t>
            </a:r>
          </a:p>
          <a:p>
            <a:pPr marL="0" indent="0">
              <a:buNone/>
            </a:pPr>
            <a:endParaRPr lang="en-GB" sz="1900" dirty="0">
              <a:solidFill>
                <a:srgbClr val="000000"/>
              </a:solidFill>
            </a:endParaRPr>
          </a:p>
          <a:p>
            <a:pPr marL="0" indent="0">
              <a:buNone/>
            </a:pPr>
            <a:r>
              <a:rPr lang="en-GB" sz="1900" b="1" u="sng" dirty="0" smtClean="0">
                <a:solidFill>
                  <a:srgbClr val="000000"/>
                </a:solidFill>
              </a:rPr>
              <a:t>Regulatory elements (</a:t>
            </a:r>
            <a:r>
              <a:rPr lang="en-GB" sz="1900" b="1" u="sng" dirty="0" err="1" smtClean="0">
                <a:solidFill>
                  <a:srgbClr val="000000"/>
                </a:solidFill>
              </a:rPr>
              <a:t>miRNA</a:t>
            </a:r>
            <a:r>
              <a:rPr lang="en-GB" sz="1900" b="1" u="sng" dirty="0" smtClean="0">
                <a:solidFill>
                  <a:srgbClr val="000000"/>
                </a:solidFill>
              </a:rPr>
              <a:t>)</a:t>
            </a:r>
          </a:p>
          <a:p>
            <a:pPr marL="0" indent="0">
              <a:buNone/>
            </a:pPr>
            <a:r>
              <a:rPr lang="en-US" sz="1500" dirty="0" smtClean="0">
                <a:solidFill>
                  <a:srgbClr val="000000"/>
                </a:solidFill>
              </a:rPr>
              <a:t>Noncoding RNA database</a:t>
            </a:r>
            <a:endParaRPr lang="en-GB" sz="1500" dirty="0" smtClean="0">
              <a:solidFill>
                <a:srgbClr val="000000"/>
              </a:solidFill>
            </a:endParaRPr>
          </a:p>
          <a:p>
            <a:pPr marL="0" indent="0">
              <a:buNone/>
            </a:pPr>
            <a:r>
              <a:rPr lang="en-GB" sz="1500" dirty="0" smtClean="0">
                <a:solidFill>
                  <a:srgbClr val="000000"/>
                </a:solidFill>
              </a:rPr>
              <a:t>	</a:t>
            </a:r>
            <a:r>
              <a:rPr lang="en-GB" sz="1500" dirty="0" smtClean="0">
                <a:solidFill>
                  <a:srgbClr val="000000"/>
                </a:solidFill>
                <a:hlinkClick r:id="rId5"/>
              </a:rPr>
              <a:t>http://</a:t>
            </a:r>
            <a:r>
              <a:rPr lang="en-GB" sz="1500" dirty="0" err="1" smtClean="0">
                <a:solidFill>
                  <a:srgbClr val="000000"/>
                </a:solidFill>
                <a:hlinkClick r:id="rId5"/>
              </a:rPr>
              <a:t>biobases.ibch.poznan.pl</a:t>
            </a:r>
            <a:r>
              <a:rPr lang="en-GB" sz="1500" dirty="0" smtClean="0">
                <a:solidFill>
                  <a:srgbClr val="000000"/>
                </a:solidFill>
                <a:hlinkClick r:id="rId5"/>
              </a:rPr>
              <a:t>/</a:t>
            </a:r>
            <a:r>
              <a:rPr lang="en-GB" sz="1500" dirty="0" err="1" smtClean="0">
                <a:solidFill>
                  <a:srgbClr val="000000"/>
                </a:solidFill>
                <a:hlinkClick r:id="rId5"/>
              </a:rPr>
              <a:t>ncRNA</a:t>
            </a:r>
            <a:r>
              <a:rPr lang="en-GB" sz="1500" dirty="0" smtClean="0">
                <a:solidFill>
                  <a:srgbClr val="000000"/>
                </a:solidFill>
                <a:hlinkClick r:id="rId5"/>
              </a:rPr>
              <a:t>/</a:t>
            </a:r>
            <a:endParaRPr lang="en-GB" sz="1500" dirty="0" smtClean="0">
              <a:solidFill>
                <a:srgbClr val="000000"/>
              </a:solidFill>
            </a:endParaRPr>
          </a:p>
          <a:p>
            <a:pPr marL="0" indent="0">
              <a:buNone/>
            </a:pPr>
            <a:r>
              <a:rPr lang="en-GB" sz="1500" dirty="0" smtClean="0">
                <a:solidFill>
                  <a:srgbClr val="000000"/>
                </a:solidFill>
              </a:rPr>
              <a:t>The </a:t>
            </a:r>
            <a:r>
              <a:rPr lang="en-GB" sz="1500" dirty="0" err="1" smtClean="0">
                <a:solidFill>
                  <a:srgbClr val="000000"/>
                </a:solidFill>
              </a:rPr>
              <a:t>Rfam</a:t>
            </a:r>
            <a:r>
              <a:rPr lang="en-GB" sz="1500" dirty="0" smtClean="0">
                <a:solidFill>
                  <a:srgbClr val="000000"/>
                </a:solidFill>
              </a:rPr>
              <a:t> data base, Sanger</a:t>
            </a:r>
          </a:p>
          <a:p>
            <a:pPr marL="0" indent="0">
              <a:buNone/>
            </a:pPr>
            <a:r>
              <a:rPr lang="en-GB" sz="1500" dirty="0" smtClean="0">
                <a:solidFill>
                  <a:srgbClr val="000000"/>
                </a:solidFill>
              </a:rPr>
              <a:t>	</a:t>
            </a:r>
            <a:r>
              <a:rPr lang="en-GB" sz="1500" dirty="0" smtClean="0">
                <a:solidFill>
                  <a:srgbClr val="000000"/>
                </a:solidFill>
                <a:hlinkClick r:id="rId6"/>
              </a:rPr>
              <a:t>http://</a:t>
            </a:r>
            <a:r>
              <a:rPr lang="en-GB" sz="1500" dirty="0" err="1" smtClean="0">
                <a:solidFill>
                  <a:srgbClr val="000000"/>
                </a:solidFill>
                <a:hlinkClick r:id="rId6"/>
              </a:rPr>
              <a:t>rfam.sanger.ac.uk</a:t>
            </a:r>
            <a:r>
              <a:rPr lang="en-GB" sz="1500" dirty="0" smtClean="0">
                <a:solidFill>
                  <a:srgbClr val="000000"/>
                </a:solidFill>
                <a:hlinkClick r:id="rId6"/>
              </a:rPr>
              <a:t>/</a:t>
            </a:r>
            <a:endParaRPr lang="en-GB" sz="1500" dirty="0" smtClean="0">
              <a:solidFill>
                <a:srgbClr val="000000"/>
              </a:solidFill>
            </a:endParaRPr>
          </a:p>
          <a:p>
            <a:pPr marL="0" indent="0">
              <a:buNone/>
            </a:pPr>
            <a:r>
              <a:rPr lang="en-GB" sz="1600" dirty="0" err="1" smtClean="0">
                <a:solidFill>
                  <a:srgbClr val="000000"/>
                </a:solidFill>
              </a:rPr>
              <a:t>Bioexplorer.net</a:t>
            </a:r>
            <a:endParaRPr lang="en-GB" sz="1500" dirty="0" smtClean="0">
              <a:solidFill>
                <a:srgbClr val="000000"/>
              </a:solidFill>
            </a:endParaRPr>
          </a:p>
          <a:p>
            <a:pPr marL="0" indent="0">
              <a:buNone/>
            </a:pPr>
            <a:r>
              <a:rPr lang="en-GB" sz="1500" dirty="0" smtClean="0">
                <a:solidFill>
                  <a:srgbClr val="000000"/>
                </a:solidFill>
              </a:rPr>
              <a:t>	http://</a:t>
            </a:r>
            <a:r>
              <a:rPr lang="en-GB" sz="1500" dirty="0" err="1" smtClean="0">
                <a:solidFill>
                  <a:srgbClr val="000000"/>
                </a:solidFill>
              </a:rPr>
              <a:t>www.bioexplorer.net</a:t>
            </a:r>
            <a:r>
              <a:rPr lang="en-GB" sz="1500" dirty="0" smtClean="0">
                <a:solidFill>
                  <a:srgbClr val="000000"/>
                </a:solidFill>
              </a:rPr>
              <a:t>/Databases/</a:t>
            </a:r>
            <a:endParaRPr lang="en-GB" sz="1900" b="1" dirty="0" smtClean="0">
              <a:solidFill>
                <a:srgbClr val="000000"/>
              </a:solidFill>
            </a:endParaRPr>
          </a:p>
        </p:txBody>
      </p:sp>
      <p:sp>
        <p:nvSpPr>
          <p:cNvPr id="5" name="Content Placeholder 4"/>
          <p:cNvSpPr>
            <a:spLocks noGrp="1"/>
          </p:cNvSpPr>
          <p:nvPr>
            <p:ph sz="half" idx="2"/>
          </p:nvPr>
        </p:nvSpPr>
        <p:spPr/>
        <p:txBody>
          <a:bodyPr>
            <a:normAutofit fontScale="85000" lnSpcReduction="20000"/>
          </a:bodyPr>
          <a:lstStyle/>
          <a:p>
            <a:pPr marL="0" indent="0">
              <a:buNone/>
            </a:pPr>
            <a:r>
              <a:rPr lang="en-GB" sz="1900" b="1" u="sng" dirty="0" smtClean="0">
                <a:solidFill>
                  <a:srgbClr val="000000"/>
                </a:solidFill>
              </a:rPr>
              <a:t>Protein</a:t>
            </a:r>
          </a:p>
          <a:p>
            <a:pPr marL="0" indent="0">
              <a:buNone/>
            </a:pPr>
            <a:r>
              <a:rPr lang="en-GB" sz="1900" dirty="0" err="1" smtClean="0">
                <a:solidFill>
                  <a:srgbClr val="000000"/>
                </a:solidFill>
              </a:rPr>
              <a:t>UniProt</a:t>
            </a:r>
            <a:r>
              <a:rPr lang="en-GB" sz="1900" dirty="0" smtClean="0">
                <a:solidFill>
                  <a:srgbClr val="000000"/>
                </a:solidFill>
              </a:rPr>
              <a:t>  	   					</a:t>
            </a:r>
          </a:p>
          <a:p>
            <a:pPr marL="457200" lvl="1" indent="0">
              <a:buNone/>
            </a:pPr>
            <a:r>
              <a:rPr lang="en-GB" sz="1900" dirty="0" smtClean="0">
                <a:solidFill>
                  <a:srgbClr val="000000"/>
                </a:solidFill>
              </a:rPr>
              <a:t>http://</a:t>
            </a:r>
            <a:r>
              <a:rPr lang="en-GB" sz="1900" dirty="0" err="1" smtClean="0">
                <a:solidFill>
                  <a:srgbClr val="000000"/>
                </a:solidFill>
              </a:rPr>
              <a:t>beta.uniprot.org</a:t>
            </a:r>
            <a:r>
              <a:rPr lang="en-GB" sz="1900" dirty="0" smtClean="0">
                <a:solidFill>
                  <a:srgbClr val="000000"/>
                </a:solidFill>
              </a:rPr>
              <a:t>/</a:t>
            </a:r>
          </a:p>
          <a:p>
            <a:pPr marL="0" indent="0">
              <a:buNone/>
            </a:pPr>
            <a:r>
              <a:rPr lang="en-GB" sz="1900" dirty="0" smtClean="0">
                <a:solidFill>
                  <a:srgbClr val="000000"/>
                </a:solidFill>
              </a:rPr>
              <a:t>PDB (Protein Data Bank)  	    			</a:t>
            </a:r>
          </a:p>
          <a:p>
            <a:pPr marL="457200" lvl="1" indent="0">
              <a:buNone/>
            </a:pPr>
            <a:r>
              <a:rPr lang="en-GB" sz="1900" dirty="0" smtClean="0">
                <a:solidFill>
                  <a:srgbClr val="000000"/>
                </a:solidFill>
              </a:rPr>
              <a:t>http://</a:t>
            </a:r>
            <a:r>
              <a:rPr lang="en-GB" sz="1900" dirty="0" err="1" smtClean="0">
                <a:solidFill>
                  <a:srgbClr val="000000"/>
                </a:solidFill>
              </a:rPr>
              <a:t>www.pdb.org</a:t>
            </a:r>
            <a:r>
              <a:rPr lang="en-GB" sz="1900" dirty="0" smtClean="0">
                <a:solidFill>
                  <a:srgbClr val="000000"/>
                </a:solidFill>
              </a:rPr>
              <a:t>/</a:t>
            </a:r>
            <a:r>
              <a:rPr lang="en-GB" sz="1900" dirty="0" err="1" smtClean="0">
                <a:solidFill>
                  <a:srgbClr val="000000"/>
                </a:solidFill>
              </a:rPr>
              <a:t>pdb</a:t>
            </a:r>
            <a:r>
              <a:rPr lang="en-GB" sz="1900" dirty="0" smtClean="0">
                <a:solidFill>
                  <a:srgbClr val="000000"/>
                </a:solidFill>
              </a:rPr>
              <a:t>/home/</a:t>
            </a:r>
            <a:r>
              <a:rPr lang="en-GB" sz="1900" dirty="0" err="1" smtClean="0">
                <a:solidFill>
                  <a:srgbClr val="000000"/>
                </a:solidFill>
              </a:rPr>
              <a:t>home.do</a:t>
            </a:r>
            <a:endParaRPr lang="en-GB" sz="1900" dirty="0" smtClean="0">
              <a:solidFill>
                <a:srgbClr val="000000"/>
              </a:solidFill>
            </a:endParaRPr>
          </a:p>
          <a:p>
            <a:pPr marL="0" indent="0">
              <a:buNone/>
            </a:pPr>
            <a:r>
              <a:rPr lang="en-GB" sz="1900" dirty="0" smtClean="0">
                <a:solidFill>
                  <a:srgbClr val="000000"/>
                </a:solidFill>
              </a:rPr>
              <a:t>PIR (Protein Information Resource)  		</a:t>
            </a:r>
          </a:p>
          <a:p>
            <a:pPr marL="457200" lvl="1" indent="0">
              <a:buNone/>
            </a:pPr>
            <a:r>
              <a:rPr lang="en-GB" sz="1900" dirty="0" smtClean="0">
                <a:solidFill>
                  <a:srgbClr val="000000"/>
                </a:solidFill>
              </a:rPr>
              <a:t>http://</a:t>
            </a:r>
            <a:r>
              <a:rPr lang="en-GB" sz="1900" dirty="0" err="1" smtClean="0">
                <a:solidFill>
                  <a:srgbClr val="000000"/>
                </a:solidFill>
              </a:rPr>
              <a:t>pir.georgetown.edu</a:t>
            </a:r>
            <a:r>
              <a:rPr lang="en-GB" sz="1900" dirty="0" smtClean="0">
                <a:solidFill>
                  <a:srgbClr val="000000"/>
                </a:solidFill>
              </a:rPr>
              <a:t>/</a:t>
            </a:r>
          </a:p>
          <a:p>
            <a:pPr marL="0" indent="0">
              <a:buNone/>
            </a:pPr>
            <a:r>
              <a:rPr lang="en-GB" sz="1900" dirty="0" err="1" smtClean="0">
                <a:solidFill>
                  <a:srgbClr val="000000"/>
                </a:solidFill>
              </a:rPr>
              <a:t>Pfam</a:t>
            </a:r>
            <a:r>
              <a:rPr lang="en-GB" sz="1900" dirty="0" smtClean="0">
                <a:solidFill>
                  <a:srgbClr val="000000"/>
                </a:solidFill>
              </a:rPr>
              <a:t> (protein families - Sanger)  			</a:t>
            </a:r>
          </a:p>
          <a:p>
            <a:pPr marL="457200" lvl="1" indent="0">
              <a:buNone/>
            </a:pPr>
            <a:r>
              <a:rPr lang="en-GB" sz="1900" dirty="0" smtClean="0">
                <a:solidFill>
                  <a:srgbClr val="000000"/>
                </a:solidFill>
              </a:rPr>
              <a:t>http://</a:t>
            </a:r>
            <a:r>
              <a:rPr lang="en-GB" sz="1900" dirty="0" err="1" smtClean="0">
                <a:solidFill>
                  <a:srgbClr val="000000"/>
                </a:solidFill>
              </a:rPr>
              <a:t>pfam.sanger.ac.uk</a:t>
            </a:r>
            <a:r>
              <a:rPr lang="en-GB" sz="1900" dirty="0" smtClean="0">
                <a:solidFill>
                  <a:srgbClr val="000000"/>
                </a:solidFill>
              </a:rPr>
              <a:t>/ </a:t>
            </a:r>
          </a:p>
          <a:p>
            <a:pPr marL="0" indent="0">
              <a:buNone/>
            </a:pPr>
            <a:r>
              <a:rPr lang="en-GB" sz="1900" dirty="0" smtClean="0">
                <a:solidFill>
                  <a:srgbClr val="000000"/>
                </a:solidFill>
              </a:rPr>
              <a:t>HMPD (Human mitochondrial protein database) 	</a:t>
            </a:r>
          </a:p>
          <a:p>
            <a:pPr marL="457200" lvl="1" indent="0">
              <a:buNone/>
            </a:pPr>
            <a:r>
              <a:rPr lang="en-GB" sz="1900" dirty="0" smtClean="0">
                <a:solidFill>
                  <a:srgbClr val="000000"/>
                </a:solidFill>
              </a:rPr>
              <a:t>http://</a:t>
            </a:r>
            <a:r>
              <a:rPr lang="en-GB" sz="1900" dirty="0" err="1" smtClean="0">
                <a:solidFill>
                  <a:srgbClr val="000000"/>
                </a:solidFill>
              </a:rPr>
              <a:t>bioinfo.nist.gov</a:t>
            </a:r>
            <a:r>
              <a:rPr lang="en-GB" sz="1900" dirty="0" smtClean="0">
                <a:solidFill>
                  <a:srgbClr val="000000"/>
                </a:solidFill>
              </a:rPr>
              <a:t>/ </a:t>
            </a:r>
          </a:p>
          <a:p>
            <a:pPr marL="0" indent="0">
              <a:buNone/>
            </a:pPr>
            <a:endParaRPr lang="en-GB" sz="1900" b="1" u="sng" dirty="0" smtClean="0">
              <a:solidFill>
                <a:srgbClr val="000000"/>
              </a:solidFill>
            </a:endParaRPr>
          </a:p>
          <a:p>
            <a:pPr marL="0" indent="0">
              <a:buNone/>
            </a:pPr>
            <a:r>
              <a:rPr lang="en-GB" sz="1900" b="1" u="sng" dirty="0" smtClean="0">
                <a:solidFill>
                  <a:srgbClr val="000000"/>
                </a:solidFill>
              </a:rPr>
              <a:t>Linkage disequilibrium</a:t>
            </a:r>
          </a:p>
          <a:p>
            <a:pPr marL="0" indent="0">
              <a:buNone/>
            </a:pPr>
            <a:r>
              <a:rPr lang="en-GB" sz="1900" dirty="0" smtClean="0">
                <a:solidFill>
                  <a:srgbClr val="000000"/>
                </a:solidFill>
              </a:rPr>
              <a:t>SNAP annotation and proxy search</a:t>
            </a:r>
          </a:p>
          <a:p>
            <a:pPr marL="0" indent="0">
              <a:buNone/>
            </a:pPr>
            <a:r>
              <a:rPr lang="en-GB" sz="1900" dirty="0">
                <a:solidFill>
                  <a:srgbClr val="000000"/>
                </a:solidFill>
              </a:rPr>
              <a:t>	</a:t>
            </a:r>
            <a:r>
              <a:rPr lang="en-GB" sz="1900" dirty="0" smtClean="0">
                <a:solidFill>
                  <a:srgbClr val="000000"/>
                </a:solidFill>
              </a:rPr>
              <a:t>http://</a:t>
            </a:r>
            <a:r>
              <a:rPr lang="en-GB" sz="1900" dirty="0" err="1" smtClean="0">
                <a:solidFill>
                  <a:srgbClr val="000000"/>
                </a:solidFill>
              </a:rPr>
              <a:t>www.broadinstitute.org</a:t>
            </a:r>
            <a:r>
              <a:rPr lang="en-GB" sz="1900" dirty="0" smtClean="0">
                <a:solidFill>
                  <a:srgbClr val="000000"/>
                </a:solidFill>
              </a:rPr>
              <a:t>/mpg/snap/</a:t>
            </a:r>
          </a:p>
          <a:p>
            <a:pPr marL="0" indent="0">
              <a:buNone/>
            </a:pPr>
            <a:endParaRPr lang="en-US" dirty="0" smtClean="0">
              <a:solidFill>
                <a:srgbClr val="000000"/>
              </a:solidFill>
            </a:endParaRPr>
          </a:p>
          <a:p>
            <a:endParaRPr lang="en-US" dirty="0">
              <a:solidFill>
                <a:srgbClr val="000000"/>
              </a:solidFill>
            </a:endParaRPr>
          </a:p>
        </p:txBody>
      </p:sp>
    </p:spTree>
    <p:extLst>
      <p:ext uri="{BB962C8B-B14F-4D97-AF65-F5344CB8AC3E}">
        <p14:creationId xmlns:p14="http://schemas.microsoft.com/office/powerpoint/2010/main" val="2565879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a:t>For every complex problem there is a solution which is simple, neat, and </a:t>
            </a:r>
            <a:r>
              <a:rPr lang="en-US" sz="2400" i="1" dirty="0"/>
              <a:t>wrong</a:t>
            </a:r>
            <a:r>
              <a:rPr lang="en-US" sz="2400" dirty="0"/>
              <a:t> </a:t>
            </a:r>
            <a:r>
              <a:rPr lang="en-US" sz="2400" dirty="0" smtClean="0"/>
              <a:t>- H.L</a:t>
            </a:r>
            <a:r>
              <a:rPr lang="en-US" sz="2400" dirty="0"/>
              <a:t>. Mencken</a:t>
            </a:r>
          </a:p>
        </p:txBody>
      </p:sp>
      <p:pic>
        <p:nvPicPr>
          <p:cNvPr id="4" name="Content Placeholder 3" descr="ng.2610-F1.jpg"/>
          <p:cNvPicPr>
            <a:picLocks noGrp="1" noChangeAspect="1"/>
          </p:cNvPicPr>
          <p:nvPr>
            <p:ph idx="1"/>
          </p:nvPr>
        </p:nvPicPr>
        <p:blipFill>
          <a:blip r:embed="rId3">
            <a:extLst>
              <a:ext uri="{28A0092B-C50C-407E-A947-70E740481C1C}">
                <a14:useLocalDpi xmlns:a14="http://schemas.microsoft.com/office/drawing/2010/main" val="0"/>
              </a:ext>
            </a:extLst>
          </a:blip>
          <a:srcRect l="8290" r="8290"/>
          <a:stretch>
            <a:fillRect/>
          </a:stretch>
        </p:blipFill>
        <p:spPr/>
      </p:pic>
    </p:spTree>
    <p:extLst>
      <p:ext uri="{BB962C8B-B14F-4D97-AF65-F5344CB8AC3E}">
        <p14:creationId xmlns:p14="http://schemas.microsoft.com/office/powerpoint/2010/main" val="3159535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Quick tour of the </a:t>
            </a:r>
            <a:r>
              <a:rPr lang="en-US" dirty="0">
                <a:hlinkClick r:id="rId3"/>
              </a:rPr>
              <a:t>UCSC genome </a:t>
            </a:r>
            <a:r>
              <a:rPr lang="en-US" dirty="0" smtClean="0">
                <a:hlinkClick r:id="rId3"/>
              </a:rPr>
              <a:t>browser</a:t>
            </a:r>
            <a:endParaRPr lang="en-US" dirty="0"/>
          </a:p>
        </p:txBody>
      </p:sp>
      <p:pic>
        <p:nvPicPr>
          <p:cNvPr id="4" name="Content Placeholder 3" descr="ucsc.tiff"/>
          <p:cNvPicPr>
            <a:picLocks noGrp="1" noChangeAspect="1"/>
          </p:cNvPicPr>
          <p:nvPr>
            <p:ph idx="1"/>
          </p:nvPr>
        </p:nvPicPr>
        <p:blipFill>
          <a:blip r:embed="rId4">
            <a:extLst>
              <a:ext uri="{28A0092B-C50C-407E-A947-70E740481C1C}">
                <a14:useLocalDpi xmlns:a14="http://schemas.microsoft.com/office/drawing/2010/main" val="0"/>
              </a:ext>
            </a:extLst>
          </a:blip>
          <a:srcRect l="-45074" r="-45074"/>
          <a:stretch>
            <a:fillRect/>
          </a:stretch>
        </p:blipFill>
        <p:spPr>
          <a:xfrm>
            <a:off x="457200" y="1600200"/>
            <a:ext cx="8229600" cy="4186350"/>
          </a:xfrm>
        </p:spPr>
      </p:pic>
    </p:spTree>
    <p:extLst>
      <p:ext uri="{BB962C8B-B14F-4D97-AF65-F5344CB8AC3E}">
        <p14:creationId xmlns:p14="http://schemas.microsoft.com/office/powerpoint/2010/main" val="2886383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fine mapping hard?</a:t>
            </a:r>
            <a:endParaRPr lang="en-US" dirty="0"/>
          </a:p>
        </p:txBody>
      </p:sp>
      <p:pic>
        <p:nvPicPr>
          <p:cNvPr id="6" name="Content Placeholder 5"/>
          <p:cNvPicPr>
            <a:picLocks noGrp="1" noChangeAspect="1"/>
          </p:cNvPicPr>
          <p:nvPr>
            <p:ph idx="1"/>
          </p:nvPr>
        </p:nvPicPr>
        <p:blipFill>
          <a:blip r:embed="rId2" cstate="screen">
            <a:extLst>
              <a:ext uri="{28A0092B-C50C-407E-A947-70E740481C1C}">
                <a14:useLocalDpi xmlns:a14="http://schemas.microsoft.com/office/drawing/2010/main"/>
              </a:ext>
            </a:extLst>
          </a:blip>
          <a:srcRect t="14634" b="14634"/>
          <a:stretch>
            <a:fillRect/>
          </a:stretch>
        </p:blipFill>
        <p:spPr/>
      </p:pic>
      <p:sp>
        <p:nvSpPr>
          <p:cNvPr id="3" name="TextBox 2"/>
          <p:cNvSpPr txBox="1"/>
          <p:nvPr/>
        </p:nvSpPr>
        <p:spPr>
          <a:xfrm>
            <a:off x="6782686" y="1748994"/>
            <a:ext cx="2161619" cy="369332"/>
          </a:xfrm>
          <a:prstGeom prst="rect">
            <a:avLst/>
          </a:prstGeom>
          <a:noFill/>
        </p:spPr>
        <p:txBody>
          <a:bodyPr wrap="none" rtlCol="0">
            <a:spAutoFit/>
          </a:bodyPr>
          <a:lstStyle/>
          <a:p>
            <a:r>
              <a:rPr lang="en-US" dirty="0" smtClean="0"/>
              <a:t>Loos and Yeo 2014</a:t>
            </a:r>
            <a:endParaRPr lang="en-US" dirty="0"/>
          </a:p>
        </p:txBody>
      </p:sp>
    </p:spTree>
    <p:extLst>
      <p:ext uri="{BB962C8B-B14F-4D97-AF65-F5344CB8AC3E}">
        <p14:creationId xmlns:p14="http://schemas.microsoft.com/office/powerpoint/2010/main" val="17550362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fine mapping hard?</a:t>
            </a:r>
            <a:endParaRPr lang="en-US" dirty="0"/>
          </a:p>
        </p:txBody>
      </p:sp>
      <p:sp>
        <p:nvSpPr>
          <p:cNvPr id="3" name="Content Placeholder 2"/>
          <p:cNvSpPr>
            <a:spLocks noGrp="1"/>
          </p:cNvSpPr>
          <p:nvPr>
            <p:ph idx="1"/>
          </p:nvPr>
        </p:nvSpPr>
        <p:spPr/>
        <p:txBody>
          <a:bodyPr>
            <a:normAutofit fontScale="62500" lnSpcReduction="20000"/>
          </a:bodyPr>
          <a:lstStyle/>
          <a:p>
            <a:pPr marL="0" indent="0">
              <a:buNone/>
            </a:pPr>
            <a:r>
              <a:rPr lang="en-US" dirty="0" smtClean="0"/>
              <a:t>Faye et al 2013 (</a:t>
            </a:r>
            <a:r>
              <a:rPr lang="en-US" dirty="0" err="1" smtClean="0"/>
              <a:t>Plos</a:t>
            </a:r>
            <a:r>
              <a:rPr lang="en-US" dirty="0" smtClean="0"/>
              <a:t> Genetics):</a:t>
            </a:r>
          </a:p>
          <a:p>
            <a:endParaRPr lang="en-US" dirty="0" smtClean="0"/>
          </a:p>
          <a:p>
            <a:r>
              <a:rPr lang="en-US" dirty="0" smtClean="0"/>
              <a:t>Localization success rate decreases as the correlation between the tag and causal SNP increases.</a:t>
            </a:r>
          </a:p>
          <a:p>
            <a:pPr marL="0" indent="0">
              <a:buNone/>
            </a:pPr>
            <a:endParaRPr lang="en-US" dirty="0" smtClean="0"/>
          </a:p>
          <a:p>
            <a:r>
              <a:rPr lang="en-US" dirty="0" smtClean="0"/>
              <a:t>Study selection at the tag SNP exacerbates this problem by increasing the magnitude of the association evidence at the tag SNP itself and at other neighboring SNPs in higher LD with the tag relative to the causal SNP.</a:t>
            </a:r>
          </a:p>
          <a:p>
            <a:endParaRPr lang="en-US" dirty="0" smtClean="0"/>
          </a:p>
          <a:p>
            <a:r>
              <a:rPr lang="en-US" dirty="0" smtClean="0"/>
              <a:t>Differential genotyping or imputation error between SNPs further decreases localization success rate, with or without the tag selection.</a:t>
            </a:r>
          </a:p>
          <a:p>
            <a:endParaRPr lang="en-US" dirty="0" smtClean="0"/>
          </a:p>
          <a:p>
            <a:r>
              <a:rPr lang="en-US" dirty="0" smtClean="0"/>
              <a:t>This problem can be exacerbated by increasing sample size, if genotyping accuracy at the causal SNP is lower than at neighboring SNPs.</a:t>
            </a:r>
            <a:endParaRPr lang="en-US" dirty="0"/>
          </a:p>
        </p:txBody>
      </p:sp>
    </p:spTree>
    <p:extLst>
      <p:ext uri="{BB962C8B-B14F-4D97-AF65-F5344CB8AC3E}">
        <p14:creationId xmlns:p14="http://schemas.microsoft.com/office/powerpoint/2010/main" val="129710451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FTO example</a:t>
            </a:r>
            <a:endParaRPr lang="en-US" dirty="0"/>
          </a:p>
        </p:txBody>
      </p:sp>
      <p:sp>
        <p:nvSpPr>
          <p:cNvPr id="5" name="Content Placeholder 4"/>
          <p:cNvSpPr>
            <a:spLocks noGrp="1"/>
          </p:cNvSpPr>
          <p:nvPr>
            <p:ph idx="1"/>
          </p:nvPr>
        </p:nvSpPr>
        <p:spPr/>
        <p:txBody>
          <a:bodyPr>
            <a:normAutofit fontScale="92500" lnSpcReduction="20000"/>
          </a:bodyPr>
          <a:lstStyle/>
          <a:p>
            <a:r>
              <a:rPr lang="en-US" dirty="0" smtClean="0">
                <a:hlinkClick r:id="rId2"/>
              </a:rPr>
              <a:t>UCSC</a:t>
            </a:r>
            <a:r>
              <a:rPr lang="en-US" dirty="0" smtClean="0"/>
              <a:t> shows how heavily studied this locus is</a:t>
            </a:r>
          </a:p>
          <a:p>
            <a:r>
              <a:rPr lang="en-US" dirty="0" smtClean="0"/>
              <a:t>Discovered as a SNP influencing T2D in 2007</a:t>
            </a:r>
          </a:p>
          <a:p>
            <a:pPr lvl="1"/>
            <a:r>
              <a:rPr lang="en-US" dirty="0" smtClean="0"/>
              <a:t>But this signal completely disappeared after adjusting for BMI</a:t>
            </a:r>
          </a:p>
          <a:p>
            <a:r>
              <a:rPr lang="en-US" dirty="0" smtClean="0"/>
              <a:t>In Europeans explains 0.3% of phenotypic variance</a:t>
            </a:r>
          </a:p>
          <a:p>
            <a:r>
              <a:rPr lang="en-US" dirty="0" smtClean="0"/>
              <a:t>Many variants identified independently in 46kb region of first intron</a:t>
            </a:r>
          </a:p>
          <a:p>
            <a:r>
              <a:rPr lang="en-US" dirty="0" smtClean="0"/>
              <a:t>FTO: “</a:t>
            </a:r>
            <a:r>
              <a:rPr lang="en-US" dirty="0"/>
              <a:t>RNA </a:t>
            </a:r>
            <a:r>
              <a:rPr lang="en-US" dirty="0" err="1"/>
              <a:t>demethylase</a:t>
            </a:r>
            <a:r>
              <a:rPr lang="en-US" dirty="0"/>
              <a:t> that links amino acid availability and mTORC1 </a:t>
            </a:r>
            <a:r>
              <a:rPr lang="en-US" dirty="0" err="1"/>
              <a:t>signalling</a:t>
            </a:r>
            <a:r>
              <a:rPr lang="en-US" dirty="0"/>
              <a:t> to regulate growth and mRNA </a:t>
            </a:r>
            <a:r>
              <a:rPr lang="en-US" dirty="0" smtClean="0"/>
              <a:t>translation”</a:t>
            </a:r>
          </a:p>
        </p:txBody>
      </p:sp>
    </p:spTree>
    <p:extLst>
      <p:ext uri="{BB962C8B-B14F-4D97-AF65-F5344CB8AC3E}">
        <p14:creationId xmlns:p14="http://schemas.microsoft.com/office/powerpoint/2010/main" val="367402128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FTO example</a:t>
            </a:r>
            <a:endParaRPr lang="en-US" dirty="0"/>
          </a:p>
        </p:txBody>
      </p:sp>
      <p:sp>
        <p:nvSpPr>
          <p:cNvPr id="3" name="Content Placeholder 2"/>
          <p:cNvSpPr>
            <a:spLocks noGrp="1"/>
          </p:cNvSpPr>
          <p:nvPr>
            <p:ph idx="1"/>
          </p:nvPr>
        </p:nvSpPr>
        <p:spPr/>
        <p:txBody>
          <a:bodyPr>
            <a:normAutofit lnSpcReduction="10000"/>
          </a:bodyPr>
          <a:lstStyle/>
          <a:p>
            <a:endParaRPr lang="en-US" dirty="0" smtClean="0"/>
          </a:p>
          <a:p>
            <a:r>
              <a:rPr lang="en-US" dirty="0" smtClean="0"/>
              <a:t>Conditional analysis only finds one SNP in the region</a:t>
            </a:r>
          </a:p>
          <a:p>
            <a:r>
              <a:rPr lang="en-US" dirty="0" smtClean="0"/>
              <a:t>Can look at association in different populations to help narrow down the search</a:t>
            </a:r>
          </a:p>
          <a:p>
            <a:pPr lvl="1"/>
            <a:r>
              <a:rPr lang="en-US" dirty="0" smtClean="0"/>
              <a:t>103 candidate SNPs in European populations</a:t>
            </a:r>
          </a:p>
          <a:p>
            <a:pPr lvl="1"/>
            <a:r>
              <a:rPr lang="en-US" dirty="0" smtClean="0"/>
              <a:t>29 in African populations</a:t>
            </a:r>
          </a:p>
          <a:p>
            <a:pPr lvl="2"/>
            <a:r>
              <a:rPr lang="en-US" dirty="0" smtClean="0"/>
              <a:t>6 are in introns…</a:t>
            </a:r>
          </a:p>
          <a:p>
            <a:pPr lvl="3"/>
            <a:r>
              <a:rPr lang="en-US" dirty="0" smtClean="0"/>
              <a:t>2 predicted to influence transcription binding…</a:t>
            </a:r>
          </a:p>
        </p:txBody>
      </p:sp>
    </p:spTree>
    <p:extLst>
      <p:ext uri="{BB962C8B-B14F-4D97-AF65-F5344CB8AC3E}">
        <p14:creationId xmlns:p14="http://schemas.microsoft.com/office/powerpoint/2010/main" val="35850435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2953</TotalTime>
  <Words>1428</Words>
  <Application>Microsoft Macintosh PowerPoint</Application>
  <PresentationFormat>On-screen Show (4:3)</PresentationFormat>
  <Paragraphs>255</Paragraphs>
  <Slides>33</Slides>
  <Notes>9</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Office Theme</vt:lpstr>
      <vt:lpstr>Bioinformatics</vt:lpstr>
      <vt:lpstr>The spandrels of San Marco and the Panglossian Paradigm</vt:lpstr>
      <vt:lpstr>Outline</vt:lpstr>
      <vt:lpstr>For every complex problem there is a solution which is simple, neat, and wrong - H.L. Mencken</vt:lpstr>
      <vt:lpstr>Quick tour of the UCSC genome browser</vt:lpstr>
      <vt:lpstr>Why is fine mapping hard?</vt:lpstr>
      <vt:lpstr>Why is fine mapping hard?</vt:lpstr>
      <vt:lpstr>FTO example</vt:lpstr>
      <vt:lpstr>FTO example</vt:lpstr>
      <vt:lpstr>How does FTO influence obsesity?</vt:lpstr>
      <vt:lpstr>TNFAIP3 example</vt:lpstr>
      <vt:lpstr>TNFAIP3 – Lab work</vt:lpstr>
      <vt:lpstr>Multiple sclerosis</vt:lpstr>
      <vt:lpstr>Probabilistic Identification of Causal SNPs (PICS) method</vt:lpstr>
      <vt:lpstr>Minimise number of candidate SNPs</vt:lpstr>
      <vt:lpstr>Use functional annotation to reduce number of candidate SNPs</vt:lpstr>
      <vt:lpstr>Enrichment analysis</vt:lpstr>
      <vt:lpstr>Gene Ontology (GO) terms</vt:lpstr>
      <vt:lpstr>Gene Ontology (GO) terms</vt:lpstr>
      <vt:lpstr>Kyoto Encyclopedia of Genes and Genomes (KEGG)</vt:lpstr>
      <vt:lpstr>Annotation</vt:lpstr>
      <vt:lpstr>Suppose I have a list of genes…</vt:lpstr>
      <vt:lpstr>Why might I be wrong?</vt:lpstr>
      <vt:lpstr>How many human genes</vt:lpstr>
      <vt:lpstr>Epigenetics - chromatin</vt:lpstr>
      <vt:lpstr>Chromatin marks in ENCODE</vt:lpstr>
      <vt:lpstr>Trynka 2012 NG</vt:lpstr>
      <vt:lpstr>Trynka 2012 NG</vt:lpstr>
      <vt:lpstr>Farh et al Nature</vt:lpstr>
      <vt:lpstr>Summary</vt:lpstr>
      <vt:lpstr>Functional annotation</vt:lpstr>
      <vt:lpstr>Databases</vt:lpstr>
      <vt:lpstr>Databases</vt:lpstr>
    </vt:vector>
  </TitlesOfParts>
  <Company>University of Bristol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Gould and Lewontin: The spandrels of San Marco and the Panglossian Paradigm</dc:title>
  <dc:creator>Gibran Hemani</dc:creator>
  <cp:lastModifiedBy>Gib Hemani</cp:lastModifiedBy>
  <cp:revision>56</cp:revision>
  <dcterms:created xsi:type="dcterms:W3CDTF">2014-12-02T20:23:19Z</dcterms:created>
  <dcterms:modified xsi:type="dcterms:W3CDTF">2016-05-25T17:29:06Z</dcterms:modified>
</cp:coreProperties>
</file>

<file path=docProps/thumbnail.jpeg>
</file>